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Gagalin" pitchFamily="2" charset="0"/>
      <p:regular r:id="rId9"/>
    </p:embeddedFont>
    <p:embeddedFont>
      <p:font typeface="Glacial Indifference" pitchFamily="2" charset="0"/>
      <p:regular r:id="rId10"/>
    </p:embeddedFont>
    <p:embeddedFont>
      <p:font typeface="Glacial Indifference Bold" pitchFamily="2" charset="0"/>
      <p:regular r:id="rId11"/>
      <p:bold r:id="rId12"/>
    </p:embeddedFont>
    <p:embeddedFont>
      <p:font typeface="Montserrat" pitchFamily="2" charset="77"/>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4" autoAdjust="0"/>
    <p:restoredTop sz="87997" autoAdjust="0"/>
  </p:normalViewPr>
  <p:slideViewPr>
    <p:cSldViewPr>
      <p:cViewPr varScale="1">
        <p:scale>
          <a:sx n="74" d="100"/>
          <a:sy n="74" d="100"/>
        </p:scale>
        <p:origin x="72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06900-AA9C-5345-889D-984036C4528E}" type="datetimeFigureOut">
              <a:rPr lang="en-US" smtClean="0"/>
              <a:t>10/6/25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90583-ADF4-8546-8DD6-E8FD125D1E3D}" type="slidenum">
              <a:rPr lang="en-US" smtClean="0"/>
              <a:t>‹#›</a:t>
            </a:fld>
            <a:endParaRPr lang="en-US"/>
          </a:p>
        </p:txBody>
      </p:sp>
    </p:spTree>
    <p:extLst>
      <p:ext uri="{BB962C8B-B14F-4D97-AF65-F5344CB8AC3E}">
        <p14:creationId xmlns:p14="http://schemas.microsoft.com/office/powerpoint/2010/main" val="1486911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1 – Title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Good Afternoon. My name is Anya Bowen, and I’ll be presenting our service evaluation, exploring the facilitators and barriers to primary care pharmacists providing mental health care during medication reviews.</a:t>
            </a:r>
          </a:p>
          <a:p>
            <a:endParaRPr lang="en-US" dirty="0"/>
          </a:p>
        </p:txBody>
      </p:sp>
      <p:sp>
        <p:nvSpPr>
          <p:cNvPr id="4" name="Slide Number Placeholder 3"/>
          <p:cNvSpPr>
            <a:spLocks noGrp="1"/>
          </p:cNvSpPr>
          <p:nvPr>
            <p:ph type="sldNum" sz="quarter" idx="5"/>
          </p:nvPr>
        </p:nvSpPr>
        <p:spPr/>
        <p:txBody>
          <a:bodyPr/>
          <a:lstStyle/>
          <a:p>
            <a:fld id="{F3F90583-ADF4-8546-8DD6-E8FD125D1E3D}" type="slidenum">
              <a:rPr lang="en-US" smtClean="0"/>
              <a:t>1</a:t>
            </a:fld>
            <a:endParaRPr lang="en-US"/>
          </a:p>
        </p:txBody>
      </p:sp>
    </p:spTree>
    <p:extLst>
      <p:ext uri="{BB962C8B-B14F-4D97-AF65-F5344CB8AC3E}">
        <p14:creationId xmlns:p14="http://schemas.microsoft.com/office/powerpoint/2010/main" val="170584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2 – Background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number of patients living with mental health conditions continues to rise, and many of these patients are seen within the primary care setting.</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Primary care pharmacists are well positioned to support this patient group, however, studies have identified the need to better integrate pharmacists as members of the mental health team, as well as the need for further training. </a:t>
            </a:r>
          </a:p>
          <a:p>
            <a:endParaRPr lang="en-US" dirty="0"/>
          </a:p>
        </p:txBody>
      </p:sp>
      <p:sp>
        <p:nvSpPr>
          <p:cNvPr id="4" name="Slide Number Placeholder 3"/>
          <p:cNvSpPr>
            <a:spLocks noGrp="1"/>
          </p:cNvSpPr>
          <p:nvPr>
            <p:ph type="sldNum" sz="quarter" idx="5"/>
          </p:nvPr>
        </p:nvSpPr>
        <p:spPr/>
        <p:txBody>
          <a:bodyPr/>
          <a:lstStyle/>
          <a:p>
            <a:fld id="{F3F90583-ADF4-8546-8DD6-E8FD125D1E3D}" type="slidenum">
              <a:rPr lang="en-US" smtClean="0"/>
              <a:t>2</a:t>
            </a:fld>
            <a:endParaRPr lang="en-US"/>
          </a:p>
        </p:txBody>
      </p:sp>
    </p:spTree>
    <p:extLst>
      <p:ext uri="{BB962C8B-B14F-4D97-AF65-F5344CB8AC3E}">
        <p14:creationId xmlns:p14="http://schemas.microsoft.com/office/powerpoint/2010/main" val="379418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3 – Aim and Methodology</a:t>
            </a:r>
            <a:br>
              <a:rPr lang="en-GB" sz="120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The aim of our study was to explore the facilitators and barriers to primary care pharmacists providing mental health care during medication reviews.</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We conducted a qualitative study, using semi-structured interviews, with pharmacists experienced in conducting medication reviews within primary care. </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Interviews were analysed thematically, and ethical approval was obtained from both Cardiff University and Cwm Taf University Health Board</a:t>
            </a:r>
          </a:p>
          <a:p>
            <a:endParaRPr lang="en-US" dirty="0"/>
          </a:p>
        </p:txBody>
      </p:sp>
      <p:sp>
        <p:nvSpPr>
          <p:cNvPr id="4" name="Slide Number Placeholder 3"/>
          <p:cNvSpPr>
            <a:spLocks noGrp="1"/>
          </p:cNvSpPr>
          <p:nvPr>
            <p:ph type="sldNum" sz="quarter" idx="5"/>
          </p:nvPr>
        </p:nvSpPr>
        <p:spPr/>
        <p:txBody>
          <a:bodyPr/>
          <a:lstStyle/>
          <a:p>
            <a:fld id="{F3F90583-ADF4-8546-8DD6-E8FD125D1E3D}" type="slidenum">
              <a:rPr lang="en-US" smtClean="0"/>
              <a:t>3</a:t>
            </a:fld>
            <a:endParaRPr lang="en-US"/>
          </a:p>
        </p:txBody>
      </p:sp>
    </p:spTree>
    <p:extLst>
      <p:ext uri="{BB962C8B-B14F-4D97-AF65-F5344CB8AC3E}">
        <p14:creationId xmlns:p14="http://schemas.microsoft.com/office/powerpoint/2010/main" val="112195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4 – Results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Three key themes emerged: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Competence in conducting mental health care during medication reviews.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primary care infrastructure itself.</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 the importance of a community of practice.</a:t>
            </a:r>
          </a:p>
          <a:p>
            <a:endParaRPr lang="en-US" dirty="0"/>
          </a:p>
        </p:txBody>
      </p:sp>
      <p:sp>
        <p:nvSpPr>
          <p:cNvPr id="4" name="Slide Number Placeholder 3"/>
          <p:cNvSpPr>
            <a:spLocks noGrp="1"/>
          </p:cNvSpPr>
          <p:nvPr>
            <p:ph type="sldNum" sz="quarter" idx="5"/>
          </p:nvPr>
        </p:nvSpPr>
        <p:spPr/>
        <p:txBody>
          <a:bodyPr/>
          <a:lstStyle/>
          <a:p>
            <a:fld id="{F3F90583-ADF4-8546-8DD6-E8FD125D1E3D}" type="slidenum">
              <a:rPr lang="en-US" smtClean="0"/>
              <a:t>4</a:t>
            </a:fld>
            <a:endParaRPr lang="en-US"/>
          </a:p>
        </p:txBody>
      </p:sp>
    </p:spTree>
    <p:extLst>
      <p:ext uri="{BB962C8B-B14F-4D97-AF65-F5344CB8AC3E}">
        <p14:creationId xmlns:p14="http://schemas.microsoft.com/office/powerpoint/2010/main" val="76151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5 – Discussion and Conclusion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Participants highlighted a disparity between theoretical knowledge and applied confidence, resulting in an advisory role being adopted in practice.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Future training should focus on pharmacological areas, such as cross-tapering antidepressants and dose increases; along with non-pharmacological, such as managing unstable patients and motivational interviewing techniques.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better enhance the use of training in practice, formal peer support structures are essential to improve confidence and application of knowledge. This may be implemented through buddying systems, supervision sessions, or allocated group discussions. This will also be essential in providing emotional support to pharmacists.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development and implementation of structured mental health review resources for pharmacists and patients may also be beneficial to support individuals in practice.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Our study identifies the need for clarification around pharmacist expectations within the cluster role, to reduce role ambiguity and improve pharmacists’ perspectives on conducting mental health medication reviews.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Better connectivity between primary care and specialist mental health services, along with the potential for longer time allocation for challenging mental health medication reviews, would also facilitate mental health care.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Supporting pharmacists, ultimately, means supporting patients.</a:t>
            </a:r>
          </a:p>
          <a:p>
            <a:endParaRPr lang="en-US" dirty="0"/>
          </a:p>
        </p:txBody>
      </p:sp>
      <p:sp>
        <p:nvSpPr>
          <p:cNvPr id="4" name="Slide Number Placeholder 3"/>
          <p:cNvSpPr>
            <a:spLocks noGrp="1"/>
          </p:cNvSpPr>
          <p:nvPr>
            <p:ph type="sldNum" sz="quarter" idx="5"/>
          </p:nvPr>
        </p:nvSpPr>
        <p:spPr/>
        <p:txBody>
          <a:bodyPr/>
          <a:lstStyle/>
          <a:p>
            <a:fld id="{F3F90583-ADF4-8546-8DD6-E8FD125D1E3D}" type="slidenum">
              <a:rPr lang="en-US" smtClean="0"/>
              <a:t>5</a:t>
            </a:fld>
            <a:endParaRPr lang="en-US"/>
          </a:p>
        </p:txBody>
      </p:sp>
    </p:spTree>
    <p:extLst>
      <p:ext uri="{BB962C8B-B14F-4D97-AF65-F5344CB8AC3E}">
        <p14:creationId xmlns:p14="http://schemas.microsoft.com/office/powerpoint/2010/main" val="359151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01389" y="4049088"/>
            <a:ext cx="11868748" cy="4315114"/>
            <a:chOff x="0" y="0"/>
            <a:chExt cx="1971125" cy="716641"/>
          </a:xfrm>
        </p:grpSpPr>
        <p:sp>
          <p:nvSpPr>
            <p:cNvPr id="3" name="Freeform 3"/>
            <p:cNvSpPr/>
            <p:nvPr/>
          </p:nvSpPr>
          <p:spPr>
            <a:xfrm>
              <a:off x="12085" y="0"/>
              <a:ext cx="1946956" cy="716641"/>
            </a:xfrm>
            <a:custGeom>
              <a:avLst/>
              <a:gdLst/>
              <a:ahLst/>
              <a:cxnLst/>
              <a:rect l="l" t="t" r="r" b="b"/>
              <a:pathLst>
                <a:path w="1946956" h="716641">
                  <a:moveTo>
                    <a:pt x="249169" y="716641"/>
                  </a:moveTo>
                  <a:lnTo>
                    <a:pt x="1697786" y="716641"/>
                  </a:lnTo>
                  <a:cubicBezTo>
                    <a:pt x="1732134" y="716641"/>
                    <a:pt x="1762307" y="693834"/>
                    <a:pt x="1771677" y="660788"/>
                  </a:cubicBezTo>
                  <a:lnTo>
                    <a:pt x="1943203" y="55852"/>
                  </a:lnTo>
                  <a:cubicBezTo>
                    <a:pt x="1946955" y="42620"/>
                    <a:pt x="1944286" y="28394"/>
                    <a:pt x="1935992" y="17421"/>
                  </a:cubicBezTo>
                  <a:cubicBezTo>
                    <a:pt x="1927699" y="6449"/>
                    <a:pt x="1914740" y="0"/>
                    <a:pt x="1900986" y="0"/>
                  </a:cubicBezTo>
                  <a:lnTo>
                    <a:pt x="45969" y="0"/>
                  </a:lnTo>
                  <a:cubicBezTo>
                    <a:pt x="32215" y="0"/>
                    <a:pt x="19256" y="6449"/>
                    <a:pt x="10963" y="17421"/>
                  </a:cubicBezTo>
                  <a:cubicBezTo>
                    <a:pt x="2669" y="28394"/>
                    <a:pt x="0" y="42620"/>
                    <a:pt x="3752" y="55852"/>
                  </a:cubicBezTo>
                  <a:lnTo>
                    <a:pt x="175278" y="660788"/>
                  </a:lnTo>
                  <a:cubicBezTo>
                    <a:pt x="184648" y="693834"/>
                    <a:pt x="214821" y="716641"/>
                    <a:pt x="249169" y="716641"/>
                  </a:cubicBezTo>
                  <a:close/>
                </a:path>
              </a:pathLst>
            </a:custGeom>
            <a:solidFill>
              <a:srgbClr val="EBFFDC"/>
            </a:solidFill>
          </p:spPr>
          <p:txBody>
            <a:bodyPr/>
            <a:lstStyle/>
            <a:p>
              <a:endParaRPr lang="en-US"/>
            </a:p>
          </p:txBody>
        </p:sp>
        <p:sp>
          <p:nvSpPr>
            <p:cNvPr id="4" name="TextBox 4"/>
            <p:cNvSpPr txBox="1"/>
            <p:nvPr/>
          </p:nvSpPr>
          <p:spPr>
            <a:xfrm>
              <a:off x="127000" y="-38100"/>
              <a:ext cx="1717125" cy="75474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28700" y="2193506"/>
            <a:ext cx="6858107" cy="5899989"/>
          </a:xfrm>
          <a:custGeom>
            <a:avLst/>
            <a:gdLst/>
            <a:ahLst/>
            <a:cxnLst/>
            <a:rect l="l" t="t" r="r" b="b"/>
            <a:pathLst>
              <a:path w="6858107" h="5899989">
                <a:moveTo>
                  <a:pt x="0" y="0"/>
                </a:moveTo>
                <a:lnTo>
                  <a:pt x="6858107" y="0"/>
                </a:lnTo>
                <a:lnTo>
                  <a:pt x="6858107" y="5899988"/>
                </a:lnTo>
                <a:lnTo>
                  <a:pt x="0" y="5899988"/>
                </a:lnTo>
                <a:lnTo>
                  <a:pt x="0" y="0"/>
                </a:lnTo>
                <a:close/>
              </a:path>
            </a:pathLst>
          </a:custGeom>
          <a:blipFill>
            <a:blip r:embed="rId3"/>
            <a:stretch>
              <a:fillRect/>
            </a:stretch>
          </a:blipFill>
        </p:spPr>
        <p:txBody>
          <a:bodyPr/>
          <a:lstStyle/>
          <a:p>
            <a:endParaRPr lang="en-US"/>
          </a:p>
        </p:txBody>
      </p:sp>
      <p:grpSp>
        <p:nvGrpSpPr>
          <p:cNvPr id="6" name="Group 6"/>
          <p:cNvGrpSpPr/>
          <p:nvPr/>
        </p:nvGrpSpPr>
        <p:grpSpPr>
          <a:xfrm>
            <a:off x="16683662" y="2575779"/>
            <a:ext cx="13676304" cy="4536295"/>
            <a:chOff x="0" y="0"/>
            <a:chExt cx="1837860" cy="609600"/>
          </a:xfrm>
        </p:grpSpPr>
        <p:sp>
          <p:nvSpPr>
            <p:cNvPr id="7" name="Freeform 7"/>
            <p:cNvSpPr/>
            <p:nvPr/>
          </p:nvSpPr>
          <p:spPr>
            <a:xfrm>
              <a:off x="3576" y="0"/>
              <a:ext cx="1830708" cy="609600"/>
            </a:xfrm>
            <a:custGeom>
              <a:avLst/>
              <a:gdLst/>
              <a:ahLst/>
              <a:cxnLst/>
              <a:rect l="l" t="t" r="r" b="b"/>
              <a:pathLst>
                <a:path w="1830708" h="609600">
                  <a:moveTo>
                    <a:pt x="214342" y="609600"/>
                  </a:moveTo>
                  <a:lnTo>
                    <a:pt x="1616366" y="609600"/>
                  </a:lnTo>
                  <a:cubicBezTo>
                    <a:pt x="1625155" y="609600"/>
                    <a:pt x="1632959" y="603976"/>
                    <a:pt x="1635738" y="595637"/>
                  </a:cubicBezTo>
                  <a:lnTo>
                    <a:pt x="1829630" y="13963"/>
                  </a:lnTo>
                  <a:cubicBezTo>
                    <a:pt x="1830708" y="10728"/>
                    <a:pt x="1830165" y="7172"/>
                    <a:pt x="1828172" y="4405"/>
                  </a:cubicBezTo>
                  <a:cubicBezTo>
                    <a:pt x="1826178" y="1639"/>
                    <a:pt x="1822976" y="0"/>
                    <a:pt x="1819566" y="0"/>
                  </a:cubicBezTo>
                  <a:lnTo>
                    <a:pt x="11142" y="0"/>
                  </a:lnTo>
                  <a:cubicBezTo>
                    <a:pt x="7732" y="0"/>
                    <a:pt x="4530" y="1639"/>
                    <a:pt x="2536" y="4405"/>
                  </a:cubicBezTo>
                  <a:cubicBezTo>
                    <a:pt x="542" y="7172"/>
                    <a:pt x="0" y="10728"/>
                    <a:pt x="1078" y="13963"/>
                  </a:cubicBezTo>
                  <a:lnTo>
                    <a:pt x="194970" y="595637"/>
                  </a:lnTo>
                  <a:cubicBezTo>
                    <a:pt x="197749" y="603976"/>
                    <a:pt x="205553" y="609600"/>
                    <a:pt x="214342" y="609600"/>
                  </a:cubicBezTo>
                  <a:close/>
                </a:path>
              </a:pathLst>
            </a:custGeom>
            <a:solidFill>
              <a:srgbClr val="EBFFDC"/>
            </a:solidFill>
          </p:spPr>
          <p:txBody>
            <a:bodyPr/>
            <a:lstStyle/>
            <a:p>
              <a:endParaRPr lang="en-US"/>
            </a:p>
          </p:txBody>
        </p:sp>
        <p:sp>
          <p:nvSpPr>
            <p:cNvPr id="8" name="TextBox 8"/>
            <p:cNvSpPr txBox="1"/>
            <p:nvPr/>
          </p:nvSpPr>
          <p:spPr>
            <a:xfrm>
              <a:off x="127000" y="-38100"/>
              <a:ext cx="158386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0" y="-3237634"/>
            <a:ext cx="7680472" cy="3670589"/>
            <a:chOff x="0" y="0"/>
            <a:chExt cx="1275549" cy="609600"/>
          </a:xfrm>
        </p:grpSpPr>
        <p:sp>
          <p:nvSpPr>
            <p:cNvPr id="10" name="Freeform 10"/>
            <p:cNvSpPr/>
            <p:nvPr/>
          </p:nvSpPr>
          <p:spPr>
            <a:xfrm>
              <a:off x="8327" y="0"/>
              <a:ext cx="1258895" cy="609600"/>
            </a:xfrm>
            <a:custGeom>
              <a:avLst/>
              <a:gdLst/>
              <a:ahLst/>
              <a:cxnLst/>
              <a:rect l="l" t="t" r="r" b="b"/>
              <a:pathLst>
                <a:path w="1258895" h="609600">
                  <a:moveTo>
                    <a:pt x="229145" y="609600"/>
                  </a:moveTo>
                  <a:lnTo>
                    <a:pt x="1029750" y="609600"/>
                  </a:lnTo>
                  <a:cubicBezTo>
                    <a:pt x="1050217" y="609600"/>
                    <a:pt x="1068388" y="596503"/>
                    <a:pt x="1074860" y="577087"/>
                  </a:cubicBezTo>
                  <a:lnTo>
                    <a:pt x="1256384" y="32513"/>
                  </a:lnTo>
                  <a:cubicBezTo>
                    <a:pt x="1258895" y="24981"/>
                    <a:pt x="1257632" y="16700"/>
                    <a:pt x="1252989" y="10258"/>
                  </a:cubicBezTo>
                  <a:cubicBezTo>
                    <a:pt x="1248346" y="3817"/>
                    <a:pt x="1240890" y="0"/>
                    <a:pt x="1232950" y="0"/>
                  </a:cubicBezTo>
                  <a:lnTo>
                    <a:pt x="25945" y="0"/>
                  </a:lnTo>
                  <a:cubicBezTo>
                    <a:pt x="18005" y="0"/>
                    <a:pt x="10549" y="3817"/>
                    <a:pt x="5906" y="10258"/>
                  </a:cubicBezTo>
                  <a:cubicBezTo>
                    <a:pt x="1263" y="16700"/>
                    <a:pt x="0" y="24981"/>
                    <a:pt x="2511" y="32513"/>
                  </a:cubicBezTo>
                  <a:lnTo>
                    <a:pt x="184035" y="577087"/>
                  </a:lnTo>
                  <a:cubicBezTo>
                    <a:pt x="190507" y="596503"/>
                    <a:pt x="208678" y="609600"/>
                    <a:pt x="229145" y="609600"/>
                  </a:cubicBezTo>
                  <a:close/>
                </a:path>
              </a:pathLst>
            </a:custGeom>
            <a:solidFill>
              <a:srgbClr val="EBFFDC"/>
            </a:solidFill>
          </p:spPr>
          <p:txBody>
            <a:bodyPr/>
            <a:lstStyle/>
            <a:p>
              <a:endParaRPr lang="en-US"/>
            </a:p>
          </p:txBody>
        </p:sp>
        <p:sp>
          <p:nvSpPr>
            <p:cNvPr id="11" name="TextBox 11"/>
            <p:cNvSpPr txBox="1"/>
            <p:nvPr/>
          </p:nvSpPr>
          <p:spPr>
            <a:xfrm>
              <a:off x="127000" y="-38100"/>
              <a:ext cx="1021549"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0607528" y="9860299"/>
            <a:ext cx="8188243" cy="3670589"/>
            <a:chOff x="0" y="0"/>
            <a:chExt cx="1359878" cy="609600"/>
          </a:xfrm>
        </p:grpSpPr>
        <p:sp>
          <p:nvSpPr>
            <p:cNvPr id="13" name="Freeform 13"/>
            <p:cNvSpPr/>
            <p:nvPr/>
          </p:nvSpPr>
          <p:spPr>
            <a:xfrm>
              <a:off x="7810" y="0"/>
              <a:ext cx="1344257" cy="609600"/>
            </a:xfrm>
            <a:custGeom>
              <a:avLst/>
              <a:gdLst/>
              <a:ahLst/>
              <a:cxnLst/>
              <a:rect l="l" t="t" r="r" b="b"/>
              <a:pathLst>
                <a:path w="1344257" h="609600">
                  <a:moveTo>
                    <a:pt x="227537" y="609600"/>
                  </a:moveTo>
                  <a:lnTo>
                    <a:pt x="1116721" y="609600"/>
                  </a:lnTo>
                  <a:cubicBezTo>
                    <a:pt x="1135919" y="609600"/>
                    <a:pt x="1152963" y="597315"/>
                    <a:pt x="1159034" y="579103"/>
                  </a:cubicBezTo>
                  <a:lnTo>
                    <a:pt x="1341902" y="30497"/>
                  </a:lnTo>
                  <a:cubicBezTo>
                    <a:pt x="1344258" y="23431"/>
                    <a:pt x="1343073" y="15664"/>
                    <a:pt x="1338718" y="9622"/>
                  </a:cubicBezTo>
                  <a:cubicBezTo>
                    <a:pt x="1334363" y="3580"/>
                    <a:pt x="1327369" y="0"/>
                    <a:pt x="1319921" y="0"/>
                  </a:cubicBezTo>
                  <a:lnTo>
                    <a:pt x="24337" y="0"/>
                  </a:lnTo>
                  <a:cubicBezTo>
                    <a:pt x="16889" y="0"/>
                    <a:pt x="9895" y="3580"/>
                    <a:pt x="5540" y="9622"/>
                  </a:cubicBezTo>
                  <a:cubicBezTo>
                    <a:pt x="1185" y="15664"/>
                    <a:pt x="0" y="23431"/>
                    <a:pt x="2356" y="30497"/>
                  </a:cubicBezTo>
                  <a:lnTo>
                    <a:pt x="185224" y="579103"/>
                  </a:lnTo>
                  <a:cubicBezTo>
                    <a:pt x="191295" y="597315"/>
                    <a:pt x="208339" y="609600"/>
                    <a:pt x="227537" y="609600"/>
                  </a:cubicBezTo>
                  <a:close/>
                </a:path>
              </a:pathLst>
            </a:custGeom>
            <a:solidFill>
              <a:srgbClr val="EBFFDC"/>
            </a:solidFill>
          </p:spPr>
          <p:txBody>
            <a:bodyPr/>
            <a:lstStyle/>
            <a:p>
              <a:endParaRPr lang="en-US"/>
            </a:p>
          </p:txBody>
        </p:sp>
        <p:sp>
          <p:nvSpPr>
            <p:cNvPr id="14" name="TextBox 14"/>
            <p:cNvSpPr txBox="1"/>
            <p:nvPr/>
          </p:nvSpPr>
          <p:spPr>
            <a:xfrm>
              <a:off x="127000" y="-38100"/>
              <a:ext cx="1105878"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3190032" y="2059691"/>
            <a:ext cx="1989397" cy="198939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34346"/>
            </a:solidFill>
          </p:spPr>
          <p:txBody>
            <a:bodyPr/>
            <a:lstStyle/>
            <a:p>
              <a:endParaRPr lang="en-US"/>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6505"/>
                </a:lnSpc>
              </a:pPr>
              <a:endParaRPr/>
            </a:p>
          </p:txBody>
        </p:sp>
      </p:grpSp>
      <p:sp>
        <p:nvSpPr>
          <p:cNvPr id="18" name="Freeform 18"/>
          <p:cNvSpPr/>
          <p:nvPr/>
        </p:nvSpPr>
        <p:spPr>
          <a:xfrm flipH="1">
            <a:off x="3411595" y="2462941"/>
            <a:ext cx="1546271" cy="1182897"/>
          </a:xfrm>
          <a:custGeom>
            <a:avLst/>
            <a:gdLst/>
            <a:ahLst/>
            <a:cxnLst/>
            <a:rect l="l" t="t" r="r" b="b"/>
            <a:pathLst>
              <a:path w="1546271" h="1182897">
                <a:moveTo>
                  <a:pt x="1546270" y="0"/>
                </a:moveTo>
                <a:lnTo>
                  <a:pt x="0" y="0"/>
                </a:lnTo>
                <a:lnTo>
                  <a:pt x="0" y="1182897"/>
                </a:lnTo>
                <a:lnTo>
                  <a:pt x="1546270" y="1182897"/>
                </a:lnTo>
                <a:lnTo>
                  <a:pt x="1546270" y="0"/>
                </a:lnTo>
                <a:close/>
              </a:path>
            </a:pathLst>
          </a:custGeom>
          <a:blipFill>
            <a:blip r:embed="rId4">
              <a:extLst>
                <a:ext uri="{96DAC541-7B7A-43D3-8B79-37D633B846F1}">
                  <asvg:svgBlip xmlns:asvg="http://schemas.microsoft.com/office/drawing/2016/SVG/main" r:embed="rId5"/>
                </a:ext>
              </a:extLst>
            </a:blip>
            <a:stretch>
              <a:fillRect t="-279" b="-279"/>
            </a:stretch>
          </a:blipFill>
        </p:spPr>
        <p:txBody>
          <a:bodyPr/>
          <a:lstStyle/>
          <a:p>
            <a:endParaRPr lang="en-US"/>
          </a:p>
        </p:txBody>
      </p:sp>
      <p:sp>
        <p:nvSpPr>
          <p:cNvPr id="19" name="Freeform 19"/>
          <p:cNvSpPr/>
          <p:nvPr/>
        </p:nvSpPr>
        <p:spPr>
          <a:xfrm>
            <a:off x="359553" y="8820906"/>
            <a:ext cx="3480683" cy="1329428"/>
          </a:xfrm>
          <a:custGeom>
            <a:avLst/>
            <a:gdLst/>
            <a:ahLst/>
            <a:cxnLst/>
            <a:rect l="l" t="t" r="r" b="b"/>
            <a:pathLst>
              <a:path w="3480683" h="1329428">
                <a:moveTo>
                  <a:pt x="0" y="0"/>
                </a:moveTo>
                <a:lnTo>
                  <a:pt x="3480683" y="0"/>
                </a:lnTo>
                <a:lnTo>
                  <a:pt x="3480683" y="1329428"/>
                </a:lnTo>
                <a:lnTo>
                  <a:pt x="0" y="1329428"/>
                </a:lnTo>
                <a:lnTo>
                  <a:pt x="0" y="0"/>
                </a:lnTo>
                <a:close/>
              </a:path>
            </a:pathLst>
          </a:custGeom>
          <a:blipFill>
            <a:blip r:embed="rId6"/>
            <a:stretch>
              <a:fillRect/>
            </a:stretch>
          </a:blipFill>
        </p:spPr>
        <p:txBody>
          <a:bodyPr/>
          <a:lstStyle/>
          <a:p>
            <a:endParaRPr lang="en-US"/>
          </a:p>
        </p:txBody>
      </p:sp>
      <p:sp>
        <p:nvSpPr>
          <p:cNvPr id="20" name="Freeform 20"/>
          <p:cNvSpPr/>
          <p:nvPr/>
        </p:nvSpPr>
        <p:spPr>
          <a:xfrm>
            <a:off x="1719199" y="8820906"/>
            <a:ext cx="4931062" cy="1314950"/>
          </a:xfrm>
          <a:custGeom>
            <a:avLst/>
            <a:gdLst/>
            <a:ahLst/>
            <a:cxnLst/>
            <a:rect l="l" t="t" r="r" b="b"/>
            <a:pathLst>
              <a:path w="4931062" h="1314950">
                <a:moveTo>
                  <a:pt x="0" y="0"/>
                </a:moveTo>
                <a:lnTo>
                  <a:pt x="4931062" y="0"/>
                </a:lnTo>
                <a:lnTo>
                  <a:pt x="4931062" y="1314950"/>
                </a:lnTo>
                <a:lnTo>
                  <a:pt x="0" y="1314950"/>
                </a:lnTo>
                <a:lnTo>
                  <a:pt x="0" y="0"/>
                </a:lnTo>
                <a:close/>
              </a:path>
            </a:pathLst>
          </a:custGeom>
          <a:blipFill>
            <a:blip r:embed="rId7"/>
            <a:stretch>
              <a:fillRect/>
            </a:stretch>
          </a:blipFill>
        </p:spPr>
        <p:txBody>
          <a:bodyPr/>
          <a:lstStyle/>
          <a:p>
            <a:endParaRPr lang="en-US"/>
          </a:p>
        </p:txBody>
      </p:sp>
      <p:sp>
        <p:nvSpPr>
          <p:cNvPr id="21" name="TextBox 21"/>
          <p:cNvSpPr txBox="1"/>
          <p:nvPr/>
        </p:nvSpPr>
        <p:spPr>
          <a:xfrm>
            <a:off x="8119032" y="397813"/>
            <a:ext cx="9140268" cy="6372225"/>
          </a:xfrm>
          <a:prstGeom prst="rect">
            <a:avLst/>
          </a:prstGeom>
        </p:spPr>
        <p:txBody>
          <a:bodyPr lIns="0" tIns="0" rIns="0" bIns="0" rtlCol="0" anchor="t">
            <a:spAutoFit/>
          </a:bodyPr>
          <a:lstStyle/>
          <a:p>
            <a:pPr algn="ctr">
              <a:lnSpc>
                <a:spcPts val="8400"/>
              </a:lnSpc>
            </a:pPr>
            <a:r>
              <a:rPr lang="en-US" sz="6000">
                <a:solidFill>
                  <a:srgbClr val="234346"/>
                </a:solidFill>
                <a:latin typeface="Gagalin"/>
                <a:ea typeface="Gagalin"/>
                <a:cs typeface="Gagalin"/>
                <a:sym typeface="Gagalin"/>
              </a:rPr>
              <a:t>An exploration of the facilitators and barriers to primary care pharmacists providing mental health care during medication reviews </a:t>
            </a:r>
          </a:p>
        </p:txBody>
      </p:sp>
      <p:sp>
        <p:nvSpPr>
          <p:cNvPr id="22" name="TextBox 22"/>
          <p:cNvSpPr txBox="1"/>
          <p:nvPr/>
        </p:nvSpPr>
        <p:spPr>
          <a:xfrm>
            <a:off x="9500809" y="6815736"/>
            <a:ext cx="6364942" cy="2091690"/>
          </a:xfrm>
          <a:prstGeom prst="rect">
            <a:avLst/>
          </a:prstGeom>
        </p:spPr>
        <p:txBody>
          <a:bodyPr lIns="0" tIns="0" rIns="0" bIns="0" rtlCol="0" anchor="t">
            <a:spAutoFit/>
          </a:bodyPr>
          <a:lstStyle/>
          <a:p>
            <a:pPr algn="ctr">
              <a:lnSpc>
                <a:spcPts val="3359"/>
              </a:lnSpc>
            </a:pPr>
            <a:r>
              <a:rPr lang="en-US" sz="2400">
                <a:solidFill>
                  <a:srgbClr val="000000"/>
                </a:solidFill>
                <a:latin typeface="Glacial Indifference"/>
                <a:ea typeface="Glacial Indifference"/>
                <a:cs typeface="Glacial Indifference"/>
                <a:sym typeface="Glacial Indifference"/>
              </a:rPr>
              <a:t>Bowen, A., Hodson, K.</a:t>
            </a:r>
          </a:p>
          <a:p>
            <a:pPr algn="ctr">
              <a:lnSpc>
                <a:spcPts val="3359"/>
              </a:lnSpc>
            </a:pPr>
            <a:r>
              <a:rPr lang="en-US" sz="2400">
                <a:solidFill>
                  <a:srgbClr val="000000"/>
                </a:solidFill>
                <a:latin typeface="Glacial Indifference"/>
                <a:ea typeface="Glacial Indifference"/>
                <a:cs typeface="Glacial Indifference"/>
                <a:sym typeface="Glacial Indifference"/>
              </a:rPr>
              <a:t>Cwm Taf Morgannwg University Health Board (CTMUHB), School of Pharmacy and Pharmaceutical Sciences, Cardiff University</a:t>
            </a:r>
          </a:p>
          <a:p>
            <a:pPr algn="ctr">
              <a:lnSpc>
                <a:spcPts val="3359"/>
              </a:lnSpc>
            </a:pPr>
            <a:endParaRPr lang="en-US" sz="2400">
              <a:solidFill>
                <a:srgbClr val="000000"/>
              </a:solidFill>
              <a:latin typeface="Glacial Indifference"/>
              <a:ea typeface="Glacial Indifference"/>
              <a:cs typeface="Glacial Indifference"/>
              <a:sym typeface="Glacial Indifference"/>
            </a:endParaRPr>
          </a:p>
        </p:txBody>
      </p:sp>
      <p:sp>
        <p:nvSpPr>
          <p:cNvPr id="23" name="TextBox 23"/>
          <p:cNvSpPr txBox="1"/>
          <p:nvPr/>
        </p:nvSpPr>
        <p:spPr>
          <a:xfrm>
            <a:off x="13983707" y="9050338"/>
            <a:ext cx="3764088" cy="415290"/>
          </a:xfrm>
          <a:prstGeom prst="rect">
            <a:avLst/>
          </a:prstGeom>
        </p:spPr>
        <p:txBody>
          <a:bodyPr lIns="0" tIns="0" rIns="0" bIns="0" rtlCol="0" anchor="t">
            <a:spAutoFit/>
          </a:bodyPr>
          <a:lstStyle/>
          <a:p>
            <a:pPr algn="r">
              <a:lnSpc>
                <a:spcPts val="3359"/>
              </a:lnSpc>
            </a:pPr>
            <a:r>
              <a:rPr lang="en-US" sz="2400">
                <a:solidFill>
                  <a:srgbClr val="234346"/>
                </a:solidFill>
                <a:latin typeface="Glacial Indifference"/>
                <a:ea typeface="Glacial Indifference"/>
                <a:cs typeface="Glacial Indifference"/>
                <a:sym typeface="Glacial Indifference"/>
              </a:rPr>
              <a:t>Presented By : </a:t>
            </a:r>
          </a:p>
        </p:txBody>
      </p:sp>
      <p:sp>
        <p:nvSpPr>
          <p:cNvPr id="24" name="TextBox 24"/>
          <p:cNvSpPr txBox="1"/>
          <p:nvPr/>
        </p:nvSpPr>
        <p:spPr>
          <a:xfrm>
            <a:off x="7194615" y="9414529"/>
            <a:ext cx="10553180" cy="834390"/>
          </a:xfrm>
          <a:prstGeom prst="rect">
            <a:avLst/>
          </a:prstGeom>
        </p:spPr>
        <p:txBody>
          <a:bodyPr lIns="0" tIns="0" rIns="0" bIns="0" rtlCol="0" anchor="t">
            <a:spAutoFit/>
          </a:bodyPr>
          <a:lstStyle/>
          <a:p>
            <a:pPr algn="r">
              <a:lnSpc>
                <a:spcPts val="3359"/>
              </a:lnSpc>
            </a:pPr>
            <a:r>
              <a:rPr lang="en-US" sz="2400">
                <a:solidFill>
                  <a:srgbClr val="000000"/>
                </a:solidFill>
                <a:latin typeface="Glacial Indifference"/>
                <a:ea typeface="Glacial Indifference"/>
                <a:cs typeface="Glacial Indifference"/>
                <a:sym typeface="Glacial Indifference"/>
              </a:rPr>
              <a:t>Miss Anya Bowen MPharm PRPharmS IP MClinPharm   </a:t>
            </a:r>
          </a:p>
          <a:p>
            <a:pPr algn="r">
              <a:lnSpc>
                <a:spcPts val="3359"/>
              </a:lnSpc>
            </a:pPr>
            <a:endParaRPr lang="en-US" sz="240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93912" y="8250782"/>
            <a:ext cx="11066318" cy="3670589"/>
            <a:chOff x="0" y="0"/>
            <a:chExt cx="1837860" cy="609600"/>
          </a:xfrm>
        </p:grpSpPr>
        <p:sp>
          <p:nvSpPr>
            <p:cNvPr id="3" name="Freeform 3"/>
            <p:cNvSpPr/>
            <p:nvPr/>
          </p:nvSpPr>
          <p:spPr>
            <a:xfrm>
              <a:off x="15128" y="0"/>
              <a:ext cx="1807604" cy="609600"/>
            </a:xfrm>
            <a:custGeom>
              <a:avLst/>
              <a:gdLst/>
              <a:ahLst/>
              <a:cxnLst/>
              <a:rect l="l" t="t" r="r" b="b"/>
              <a:pathLst>
                <a:path w="1807604" h="609600">
                  <a:moveTo>
                    <a:pt x="250336" y="609600"/>
                  </a:moveTo>
                  <a:lnTo>
                    <a:pt x="1557268" y="609600"/>
                  </a:lnTo>
                  <a:cubicBezTo>
                    <a:pt x="1594451" y="609600"/>
                    <a:pt x="1627463" y="585807"/>
                    <a:pt x="1639221" y="550531"/>
                  </a:cubicBezTo>
                  <a:lnTo>
                    <a:pt x="1803042" y="59069"/>
                  </a:lnTo>
                  <a:cubicBezTo>
                    <a:pt x="1807604" y="45383"/>
                    <a:pt x="1805309" y="30340"/>
                    <a:pt x="1796874" y="18637"/>
                  </a:cubicBezTo>
                  <a:cubicBezTo>
                    <a:pt x="1788440" y="6934"/>
                    <a:pt x="1774894" y="0"/>
                    <a:pt x="1760468" y="0"/>
                  </a:cubicBezTo>
                  <a:lnTo>
                    <a:pt x="47136" y="0"/>
                  </a:lnTo>
                  <a:cubicBezTo>
                    <a:pt x="32710" y="0"/>
                    <a:pt x="19164" y="6934"/>
                    <a:pt x="10730" y="18637"/>
                  </a:cubicBezTo>
                  <a:cubicBezTo>
                    <a:pt x="2295" y="30340"/>
                    <a:pt x="0" y="45383"/>
                    <a:pt x="4562" y="59069"/>
                  </a:cubicBezTo>
                  <a:lnTo>
                    <a:pt x="168382" y="550531"/>
                  </a:lnTo>
                  <a:cubicBezTo>
                    <a:pt x="180141" y="585807"/>
                    <a:pt x="213152" y="609600"/>
                    <a:pt x="250336" y="609600"/>
                  </a:cubicBezTo>
                  <a:close/>
                </a:path>
              </a:pathLst>
            </a:custGeom>
            <a:solidFill>
              <a:srgbClr val="EBFFDC"/>
            </a:solidFill>
          </p:spPr>
          <p:txBody>
            <a:bodyPr/>
            <a:lstStyle/>
            <a:p>
              <a:endParaRPr lang="en-US"/>
            </a:p>
          </p:txBody>
        </p:sp>
        <p:sp>
          <p:nvSpPr>
            <p:cNvPr id="4" name="TextBox 4"/>
            <p:cNvSpPr txBox="1"/>
            <p:nvPr/>
          </p:nvSpPr>
          <p:spPr>
            <a:xfrm>
              <a:off x="127000" y="-38100"/>
              <a:ext cx="158386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134623" y="2008659"/>
            <a:ext cx="10780568" cy="3670589"/>
            <a:chOff x="0" y="0"/>
            <a:chExt cx="1790403" cy="609600"/>
          </a:xfrm>
        </p:grpSpPr>
        <p:sp>
          <p:nvSpPr>
            <p:cNvPr id="6" name="Freeform 6"/>
            <p:cNvSpPr/>
            <p:nvPr/>
          </p:nvSpPr>
          <p:spPr>
            <a:xfrm>
              <a:off x="15529" y="0"/>
              <a:ext cx="1759346" cy="609600"/>
            </a:xfrm>
            <a:custGeom>
              <a:avLst/>
              <a:gdLst/>
              <a:ahLst/>
              <a:cxnLst/>
              <a:rect l="l" t="t" r="r" b="b"/>
              <a:pathLst>
                <a:path w="1759346" h="609600">
                  <a:moveTo>
                    <a:pt x="251585" y="609600"/>
                  </a:moveTo>
                  <a:lnTo>
                    <a:pt x="1507760" y="609600"/>
                  </a:lnTo>
                  <a:cubicBezTo>
                    <a:pt x="1545929" y="609600"/>
                    <a:pt x="1579816" y="585176"/>
                    <a:pt x="1591886" y="548966"/>
                  </a:cubicBezTo>
                  <a:lnTo>
                    <a:pt x="1754663" y="60634"/>
                  </a:lnTo>
                  <a:cubicBezTo>
                    <a:pt x="1759346" y="46586"/>
                    <a:pt x="1756990" y="31144"/>
                    <a:pt x="1748331" y="19131"/>
                  </a:cubicBezTo>
                  <a:cubicBezTo>
                    <a:pt x="1739673" y="7118"/>
                    <a:pt x="1725768" y="0"/>
                    <a:pt x="1710960" y="0"/>
                  </a:cubicBezTo>
                  <a:lnTo>
                    <a:pt x="48385" y="0"/>
                  </a:lnTo>
                  <a:cubicBezTo>
                    <a:pt x="33577" y="0"/>
                    <a:pt x="19672" y="7118"/>
                    <a:pt x="11014" y="19131"/>
                  </a:cubicBezTo>
                  <a:cubicBezTo>
                    <a:pt x="2356" y="31144"/>
                    <a:pt x="0" y="46586"/>
                    <a:pt x="4682" y="60634"/>
                  </a:cubicBezTo>
                  <a:lnTo>
                    <a:pt x="167460" y="548966"/>
                  </a:lnTo>
                  <a:cubicBezTo>
                    <a:pt x="179530" y="585176"/>
                    <a:pt x="213416" y="609600"/>
                    <a:pt x="251585" y="609600"/>
                  </a:cubicBezTo>
                  <a:close/>
                </a:path>
              </a:pathLst>
            </a:custGeom>
            <a:solidFill>
              <a:srgbClr val="EBFFDC"/>
            </a:solidFill>
          </p:spPr>
          <p:txBody>
            <a:bodyPr/>
            <a:lstStyle/>
            <a:p>
              <a:endParaRPr lang="en-US"/>
            </a:p>
          </p:txBody>
        </p:sp>
        <p:sp>
          <p:nvSpPr>
            <p:cNvPr id="7" name="TextBox 7"/>
            <p:cNvSpPr txBox="1"/>
            <p:nvPr/>
          </p:nvSpPr>
          <p:spPr>
            <a:xfrm>
              <a:off x="127000" y="-38100"/>
              <a:ext cx="1536403"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3237634"/>
            <a:ext cx="7680472" cy="3670589"/>
            <a:chOff x="0" y="0"/>
            <a:chExt cx="1275549" cy="609600"/>
          </a:xfrm>
        </p:grpSpPr>
        <p:sp>
          <p:nvSpPr>
            <p:cNvPr id="9" name="Freeform 9"/>
            <p:cNvSpPr/>
            <p:nvPr/>
          </p:nvSpPr>
          <p:spPr>
            <a:xfrm>
              <a:off x="8327" y="0"/>
              <a:ext cx="1258895" cy="609600"/>
            </a:xfrm>
            <a:custGeom>
              <a:avLst/>
              <a:gdLst/>
              <a:ahLst/>
              <a:cxnLst/>
              <a:rect l="l" t="t" r="r" b="b"/>
              <a:pathLst>
                <a:path w="1258895" h="609600">
                  <a:moveTo>
                    <a:pt x="229145" y="609600"/>
                  </a:moveTo>
                  <a:lnTo>
                    <a:pt x="1029750" y="609600"/>
                  </a:lnTo>
                  <a:cubicBezTo>
                    <a:pt x="1050217" y="609600"/>
                    <a:pt x="1068388" y="596503"/>
                    <a:pt x="1074860" y="577087"/>
                  </a:cubicBezTo>
                  <a:lnTo>
                    <a:pt x="1256384" y="32513"/>
                  </a:lnTo>
                  <a:cubicBezTo>
                    <a:pt x="1258895" y="24981"/>
                    <a:pt x="1257632" y="16700"/>
                    <a:pt x="1252989" y="10258"/>
                  </a:cubicBezTo>
                  <a:cubicBezTo>
                    <a:pt x="1248346" y="3817"/>
                    <a:pt x="1240890" y="0"/>
                    <a:pt x="1232950" y="0"/>
                  </a:cubicBezTo>
                  <a:lnTo>
                    <a:pt x="25945" y="0"/>
                  </a:lnTo>
                  <a:cubicBezTo>
                    <a:pt x="18005" y="0"/>
                    <a:pt x="10549" y="3817"/>
                    <a:pt x="5906" y="10258"/>
                  </a:cubicBezTo>
                  <a:cubicBezTo>
                    <a:pt x="1263" y="16700"/>
                    <a:pt x="0" y="24981"/>
                    <a:pt x="2511" y="32513"/>
                  </a:cubicBezTo>
                  <a:lnTo>
                    <a:pt x="184035" y="577087"/>
                  </a:lnTo>
                  <a:cubicBezTo>
                    <a:pt x="190507" y="596503"/>
                    <a:pt x="208678" y="609600"/>
                    <a:pt x="229145" y="609600"/>
                  </a:cubicBezTo>
                  <a:close/>
                </a:path>
              </a:pathLst>
            </a:custGeom>
            <a:solidFill>
              <a:srgbClr val="EBFFDC"/>
            </a:solidFill>
          </p:spPr>
          <p:txBody>
            <a:bodyPr/>
            <a:lstStyle/>
            <a:p>
              <a:endParaRPr lang="en-US"/>
            </a:p>
          </p:txBody>
        </p:sp>
        <p:sp>
          <p:nvSpPr>
            <p:cNvPr id="10" name="TextBox 10"/>
            <p:cNvSpPr txBox="1"/>
            <p:nvPr/>
          </p:nvSpPr>
          <p:spPr>
            <a:xfrm>
              <a:off x="127000" y="-38100"/>
              <a:ext cx="1021549" cy="6477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506858" y="5782437"/>
            <a:ext cx="5024621" cy="4936690"/>
          </a:xfrm>
          <a:custGeom>
            <a:avLst/>
            <a:gdLst/>
            <a:ahLst/>
            <a:cxnLst/>
            <a:rect l="l" t="t" r="r" b="b"/>
            <a:pathLst>
              <a:path w="5024621" h="4936690">
                <a:moveTo>
                  <a:pt x="0" y="0"/>
                </a:moveTo>
                <a:lnTo>
                  <a:pt x="5024620" y="0"/>
                </a:lnTo>
                <a:lnTo>
                  <a:pt x="5024620" y="4936690"/>
                </a:lnTo>
                <a:lnTo>
                  <a:pt x="0" y="4936690"/>
                </a:lnTo>
                <a:lnTo>
                  <a:pt x="0" y="0"/>
                </a:lnTo>
                <a:close/>
              </a:path>
            </a:pathLst>
          </a:custGeom>
          <a:blipFill>
            <a:blip r:embed="rId3"/>
            <a:stretch>
              <a:fillRect/>
            </a:stretch>
          </a:blipFill>
        </p:spPr>
        <p:txBody>
          <a:bodyPr/>
          <a:lstStyle/>
          <a:p>
            <a:endParaRPr lang="en-US"/>
          </a:p>
        </p:txBody>
      </p:sp>
      <p:sp>
        <p:nvSpPr>
          <p:cNvPr id="12" name="Freeform 12"/>
          <p:cNvSpPr/>
          <p:nvPr/>
        </p:nvSpPr>
        <p:spPr>
          <a:xfrm>
            <a:off x="13950323" y="10287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4488128" y="397818"/>
            <a:ext cx="9311744" cy="1128413"/>
          </a:xfrm>
          <a:prstGeom prst="rect">
            <a:avLst/>
          </a:prstGeom>
        </p:spPr>
        <p:txBody>
          <a:bodyPr lIns="0" tIns="0" rIns="0" bIns="0" rtlCol="0" anchor="t">
            <a:spAutoFit/>
          </a:bodyPr>
          <a:lstStyle/>
          <a:p>
            <a:pPr algn="ctr">
              <a:lnSpc>
                <a:spcPts val="9204"/>
              </a:lnSpc>
            </a:pPr>
            <a:r>
              <a:rPr lang="en-US" sz="6574">
                <a:solidFill>
                  <a:srgbClr val="234346"/>
                </a:solidFill>
                <a:latin typeface="Gagalin"/>
                <a:ea typeface="Gagalin"/>
                <a:cs typeface="Gagalin"/>
                <a:sym typeface="Gagalin"/>
              </a:rPr>
              <a:t>background</a:t>
            </a:r>
          </a:p>
        </p:txBody>
      </p:sp>
      <p:sp>
        <p:nvSpPr>
          <p:cNvPr id="14" name="TextBox 14"/>
          <p:cNvSpPr txBox="1"/>
          <p:nvPr/>
        </p:nvSpPr>
        <p:spPr>
          <a:xfrm>
            <a:off x="4564979" y="1951509"/>
            <a:ext cx="9158043" cy="473347"/>
          </a:xfrm>
          <a:prstGeom prst="rect">
            <a:avLst/>
          </a:prstGeom>
        </p:spPr>
        <p:txBody>
          <a:bodyPr lIns="0" tIns="0" rIns="0" bIns="0" rtlCol="0" anchor="t">
            <a:spAutoFit/>
          </a:bodyPr>
          <a:lstStyle/>
          <a:p>
            <a:pPr algn="ctr">
              <a:lnSpc>
                <a:spcPts val="3834"/>
              </a:lnSpc>
            </a:pPr>
            <a:r>
              <a:rPr lang="en-US" sz="2739">
                <a:solidFill>
                  <a:srgbClr val="000000"/>
                </a:solidFill>
                <a:latin typeface="Montserrat"/>
                <a:ea typeface="Montserrat"/>
                <a:cs typeface="Montserrat"/>
                <a:sym typeface="Montserrat"/>
              </a:rPr>
              <a:t>Why conduct this service evaluation?</a:t>
            </a:r>
          </a:p>
        </p:txBody>
      </p:sp>
      <p:sp>
        <p:nvSpPr>
          <p:cNvPr id="15" name="TextBox 15"/>
          <p:cNvSpPr txBox="1"/>
          <p:nvPr/>
        </p:nvSpPr>
        <p:spPr>
          <a:xfrm>
            <a:off x="4401996" y="3253445"/>
            <a:ext cx="9321026" cy="4105910"/>
          </a:xfrm>
          <a:prstGeom prst="rect">
            <a:avLst/>
          </a:prstGeom>
        </p:spPr>
        <p:txBody>
          <a:bodyPr lIns="0" tIns="0" rIns="0" bIns="0" rtlCol="0" anchor="t">
            <a:spAutoFit/>
          </a:bodyPr>
          <a:lstStyle/>
          <a:p>
            <a:pPr algn="ctr">
              <a:lnSpc>
                <a:spcPts val="3640"/>
              </a:lnSpc>
              <a:spcBef>
                <a:spcPct val="0"/>
              </a:spcBef>
            </a:pPr>
            <a:r>
              <a:rPr lang="en-US" sz="2600" dirty="0">
                <a:solidFill>
                  <a:srgbClr val="000000"/>
                </a:solidFill>
                <a:latin typeface="Glacial Indifference"/>
                <a:ea typeface="Glacial Indifference"/>
                <a:cs typeface="Glacial Indifference"/>
                <a:sym typeface="Glacial Indifference"/>
              </a:rPr>
              <a:t>The number of patients diagnosed with mental health conditions has increased</a:t>
            </a:r>
            <a:r>
              <a:rPr lang="en-US" sz="2600" b="1" dirty="0">
                <a:solidFill>
                  <a:srgbClr val="000000"/>
                </a:solidFill>
                <a:latin typeface="Glacial Indifference Bold"/>
                <a:ea typeface="Glacial Indifference Bold"/>
                <a:cs typeface="Glacial Indifference Bold"/>
                <a:sym typeface="Glacial Indifference Bold"/>
              </a:rPr>
              <a:t>,</a:t>
            </a:r>
            <a:r>
              <a:rPr lang="en-US" sz="2600" dirty="0">
                <a:solidFill>
                  <a:srgbClr val="000000"/>
                </a:solidFill>
                <a:latin typeface="Glacial Indifference"/>
                <a:ea typeface="Glacial Indifference"/>
                <a:cs typeface="Glacial Indifference"/>
                <a:sym typeface="Glacial Indifference"/>
              </a:rPr>
              <a:t> with many presenting to the primary care setting. Primary care pharmacists are well placed to support people living with mental health conditions, as they review patients with chronic conditions in practice and provide advice on medication-related issues. [1] However, studies have identified the need to better integrate pharmacists as members of the mental health team and provide further mental health training to better </a:t>
            </a:r>
            <a:r>
              <a:rPr lang="en-US" sz="2600" dirty="0" err="1">
                <a:solidFill>
                  <a:srgbClr val="000000"/>
                </a:solidFill>
                <a:latin typeface="Glacial Indifference"/>
                <a:ea typeface="Glacial Indifference"/>
                <a:cs typeface="Glacial Indifference"/>
                <a:sym typeface="Glacial Indifference"/>
              </a:rPr>
              <a:t>utilise</a:t>
            </a:r>
            <a:r>
              <a:rPr lang="en-US" sz="2600" dirty="0">
                <a:solidFill>
                  <a:srgbClr val="000000"/>
                </a:solidFill>
                <a:latin typeface="Glacial Indifference"/>
                <a:ea typeface="Glacial Indifference"/>
                <a:cs typeface="Glacial Indifference"/>
                <a:sym typeface="Glacial Indifference"/>
              </a:rPr>
              <a:t> this profession.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97715" y="8409604"/>
            <a:ext cx="9372813" cy="2839439"/>
            <a:chOff x="0" y="0"/>
            <a:chExt cx="2012252" cy="609600"/>
          </a:xfrm>
        </p:grpSpPr>
        <p:sp>
          <p:nvSpPr>
            <p:cNvPr id="3" name="Freeform 3"/>
            <p:cNvSpPr/>
            <p:nvPr/>
          </p:nvSpPr>
          <p:spPr>
            <a:xfrm>
              <a:off x="17861" y="0"/>
              <a:ext cx="1976530" cy="609600"/>
            </a:xfrm>
            <a:custGeom>
              <a:avLst/>
              <a:gdLst/>
              <a:ahLst/>
              <a:cxnLst/>
              <a:rect l="l" t="t" r="r" b="b"/>
              <a:pathLst>
                <a:path w="1976530" h="609600">
                  <a:moveTo>
                    <a:pt x="258853" y="609600"/>
                  </a:moveTo>
                  <a:lnTo>
                    <a:pt x="1717677" y="609600"/>
                  </a:lnTo>
                  <a:cubicBezTo>
                    <a:pt x="1761579" y="609600"/>
                    <a:pt x="1800555" y="581508"/>
                    <a:pt x="1814438" y="539859"/>
                  </a:cubicBezTo>
                  <a:lnTo>
                    <a:pt x="1971144" y="69741"/>
                  </a:lnTo>
                  <a:cubicBezTo>
                    <a:pt x="1976530" y="53583"/>
                    <a:pt x="1973820" y="35821"/>
                    <a:pt x="1963861" y="22004"/>
                  </a:cubicBezTo>
                  <a:cubicBezTo>
                    <a:pt x="1953903" y="8187"/>
                    <a:pt x="1937909" y="0"/>
                    <a:pt x="1920877" y="0"/>
                  </a:cubicBezTo>
                  <a:lnTo>
                    <a:pt x="55653" y="0"/>
                  </a:lnTo>
                  <a:cubicBezTo>
                    <a:pt x="38621" y="0"/>
                    <a:pt x="22627" y="8187"/>
                    <a:pt x="12669" y="22004"/>
                  </a:cubicBezTo>
                  <a:cubicBezTo>
                    <a:pt x="2710" y="35821"/>
                    <a:pt x="0" y="53583"/>
                    <a:pt x="5386" y="69741"/>
                  </a:cubicBezTo>
                  <a:lnTo>
                    <a:pt x="162092" y="539859"/>
                  </a:lnTo>
                  <a:cubicBezTo>
                    <a:pt x="175975" y="581508"/>
                    <a:pt x="214951" y="609600"/>
                    <a:pt x="258853" y="609600"/>
                  </a:cubicBezTo>
                  <a:close/>
                </a:path>
              </a:pathLst>
            </a:custGeom>
            <a:solidFill>
              <a:srgbClr val="EBFFDC"/>
            </a:solidFill>
          </p:spPr>
          <p:txBody>
            <a:bodyPr/>
            <a:lstStyle/>
            <a:p>
              <a:endParaRPr lang="en-US"/>
            </a:p>
          </p:txBody>
        </p:sp>
        <p:sp>
          <p:nvSpPr>
            <p:cNvPr id="4" name="TextBox 4"/>
            <p:cNvSpPr txBox="1"/>
            <p:nvPr/>
          </p:nvSpPr>
          <p:spPr>
            <a:xfrm>
              <a:off x="127000" y="-38100"/>
              <a:ext cx="1758252"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4696750" y="-8747432"/>
            <a:ext cx="3756696" cy="22799685"/>
            <a:chOff x="0" y="0"/>
            <a:chExt cx="623900" cy="3786501"/>
          </a:xfrm>
        </p:grpSpPr>
        <p:sp>
          <p:nvSpPr>
            <p:cNvPr id="6" name="Freeform 6"/>
            <p:cNvSpPr/>
            <p:nvPr/>
          </p:nvSpPr>
          <p:spPr>
            <a:xfrm>
              <a:off x="2778" y="0"/>
              <a:ext cx="618345" cy="3786501"/>
            </a:xfrm>
            <a:custGeom>
              <a:avLst/>
              <a:gdLst/>
              <a:ahLst/>
              <a:cxnLst/>
              <a:rect l="l" t="t" r="r" b="b"/>
              <a:pathLst>
                <a:path w="618345" h="3786501">
                  <a:moveTo>
                    <a:pt x="270490" y="3786501"/>
                  </a:moveTo>
                  <a:lnTo>
                    <a:pt x="347854" y="3786501"/>
                  </a:lnTo>
                  <a:cubicBezTo>
                    <a:pt x="387145" y="3786501"/>
                    <a:pt x="419572" y="3755768"/>
                    <a:pt x="421677" y="3716534"/>
                  </a:cubicBezTo>
                  <a:lnTo>
                    <a:pt x="617368" y="69968"/>
                  </a:lnTo>
                  <a:cubicBezTo>
                    <a:pt x="618345" y="51763"/>
                    <a:pt x="611795" y="33958"/>
                    <a:pt x="599254" y="20726"/>
                  </a:cubicBezTo>
                  <a:cubicBezTo>
                    <a:pt x="586713" y="7494"/>
                    <a:pt x="569285" y="0"/>
                    <a:pt x="551054" y="0"/>
                  </a:cubicBezTo>
                  <a:lnTo>
                    <a:pt x="67290" y="0"/>
                  </a:lnTo>
                  <a:cubicBezTo>
                    <a:pt x="49060" y="0"/>
                    <a:pt x="31631" y="7494"/>
                    <a:pt x="19090" y="20726"/>
                  </a:cubicBezTo>
                  <a:cubicBezTo>
                    <a:pt x="6550" y="33958"/>
                    <a:pt x="0" y="51763"/>
                    <a:pt x="977" y="69968"/>
                  </a:cubicBezTo>
                  <a:lnTo>
                    <a:pt x="196667" y="3716534"/>
                  </a:lnTo>
                  <a:cubicBezTo>
                    <a:pt x="198773" y="3755768"/>
                    <a:pt x="231200" y="3786501"/>
                    <a:pt x="270490" y="3786501"/>
                  </a:cubicBezTo>
                  <a:close/>
                </a:path>
              </a:pathLst>
            </a:custGeom>
            <a:solidFill>
              <a:srgbClr val="EBFFDC">
                <a:alpha val="80784"/>
              </a:srgbClr>
            </a:solidFill>
          </p:spPr>
          <p:txBody>
            <a:bodyPr/>
            <a:lstStyle/>
            <a:p>
              <a:endParaRPr lang="en-US"/>
            </a:p>
          </p:txBody>
        </p:sp>
        <p:sp>
          <p:nvSpPr>
            <p:cNvPr id="7" name="TextBox 7"/>
            <p:cNvSpPr txBox="1"/>
            <p:nvPr/>
          </p:nvSpPr>
          <p:spPr>
            <a:xfrm>
              <a:off x="127000" y="-38100"/>
              <a:ext cx="369900" cy="3824601"/>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8486379" y="401638"/>
            <a:ext cx="1315242" cy="1120775"/>
          </a:xfrm>
          <a:prstGeom prst="rect">
            <a:avLst/>
          </a:prstGeom>
        </p:spPr>
        <p:txBody>
          <a:bodyPr lIns="0" tIns="0" rIns="0" bIns="0" rtlCol="0" anchor="t">
            <a:spAutoFit/>
          </a:bodyPr>
          <a:lstStyle/>
          <a:p>
            <a:pPr algn="l">
              <a:lnSpc>
                <a:spcPts val="9100"/>
              </a:lnSpc>
            </a:pPr>
            <a:r>
              <a:rPr lang="en-US" sz="6500">
                <a:solidFill>
                  <a:srgbClr val="234346"/>
                </a:solidFill>
                <a:latin typeface="Gagalin"/>
                <a:ea typeface="Gagalin"/>
                <a:cs typeface="Gagalin"/>
                <a:sym typeface="Gagalin"/>
              </a:rPr>
              <a:t>AIM</a:t>
            </a:r>
          </a:p>
        </p:txBody>
      </p:sp>
      <p:sp>
        <p:nvSpPr>
          <p:cNvPr id="9" name="TextBox 9"/>
          <p:cNvSpPr txBox="1"/>
          <p:nvPr/>
        </p:nvSpPr>
        <p:spPr>
          <a:xfrm>
            <a:off x="1028700" y="2171080"/>
            <a:ext cx="16230600" cy="905510"/>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Glacial Indifference Bold"/>
                <a:ea typeface="Glacial Indifference Bold"/>
                <a:cs typeface="Glacial Indifference Bold"/>
                <a:sym typeface="Glacial Indifference Bold"/>
              </a:rPr>
              <a:t>To explore the facilitators and barriers to primary care pharmacists providing mental health care during medication reviews.</a:t>
            </a:r>
          </a:p>
        </p:txBody>
      </p:sp>
      <p:sp>
        <p:nvSpPr>
          <p:cNvPr id="10" name="TextBox 10"/>
          <p:cNvSpPr txBox="1"/>
          <p:nvPr/>
        </p:nvSpPr>
        <p:spPr>
          <a:xfrm>
            <a:off x="10033782" y="3753203"/>
            <a:ext cx="3941395" cy="863600"/>
          </a:xfrm>
          <a:prstGeom prst="rect">
            <a:avLst/>
          </a:prstGeom>
        </p:spPr>
        <p:txBody>
          <a:bodyPr lIns="0" tIns="0" rIns="0" bIns="0" rtlCol="0" anchor="t">
            <a:spAutoFit/>
          </a:bodyPr>
          <a:lstStyle/>
          <a:p>
            <a:pPr algn="l">
              <a:lnSpc>
                <a:spcPts val="7000"/>
              </a:lnSpc>
            </a:pPr>
            <a:r>
              <a:rPr lang="en-US" sz="5000">
                <a:solidFill>
                  <a:srgbClr val="234346"/>
                </a:solidFill>
                <a:latin typeface="Gagalin"/>
                <a:ea typeface="Gagalin"/>
                <a:cs typeface="Gagalin"/>
                <a:sym typeface="Gagalin"/>
              </a:rPr>
              <a:t>METHODOLOGY</a:t>
            </a:r>
          </a:p>
        </p:txBody>
      </p:sp>
      <p:sp>
        <p:nvSpPr>
          <p:cNvPr id="11" name="TextBox 11"/>
          <p:cNvSpPr txBox="1"/>
          <p:nvPr/>
        </p:nvSpPr>
        <p:spPr>
          <a:xfrm>
            <a:off x="6343408" y="5264503"/>
            <a:ext cx="11322143" cy="3648710"/>
          </a:xfrm>
          <a:prstGeom prst="rect">
            <a:avLst/>
          </a:prstGeom>
        </p:spPr>
        <p:txBody>
          <a:bodyPr lIns="0" tIns="0" rIns="0" bIns="0" rtlCol="0" anchor="t">
            <a:spAutoFit/>
          </a:bodyPr>
          <a:lstStyle/>
          <a:p>
            <a:pPr marL="561341" lvl="1" indent="-280670" algn="just">
              <a:lnSpc>
                <a:spcPts val="3640"/>
              </a:lnSpc>
              <a:buFont typeface="Arial"/>
              <a:buChar char="•"/>
            </a:pPr>
            <a:r>
              <a:rPr lang="en-US" sz="2600" dirty="0">
                <a:solidFill>
                  <a:srgbClr val="000000"/>
                </a:solidFill>
                <a:latin typeface="Glacial Indifference"/>
                <a:ea typeface="Glacial Indifference"/>
                <a:cs typeface="Glacial Indifference"/>
                <a:sym typeface="Glacial Indifference"/>
              </a:rPr>
              <a:t>A qualitative study, </a:t>
            </a:r>
            <a:r>
              <a:rPr lang="en-US" sz="2600" dirty="0" err="1">
                <a:solidFill>
                  <a:srgbClr val="000000"/>
                </a:solidFill>
                <a:latin typeface="Glacial Indifference"/>
                <a:ea typeface="Glacial Indifference"/>
                <a:cs typeface="Glacial Indifference"/>
                <a:sym typeface="Glacial Indifference"/>
              </a:rPr>
              <a:t>utilising</a:t>
            </a:r>
            <a:r>
              <a:rPr lang="en-US" sz="2600" dirty="0">
                <a:solidFill>
                  <a:srgbClr val="000000"/>
                </a:solidFill>
                <a:latin typeface="Glacial Indifference"/>
                <a:ea typeface="Glacial Indifference"/>
                <a:cs typeface="Glacial Indifference"/>
                <a:sym typeface="Glacial Indifference"/>
              </a:rPr>
              <a:t> face-to-face or virtual 1-2-1 semi-structured interviews.</a:t>
            </a:r>
          </a:p>
          <a:p>
            <a:pPr marL="561341" lvl="1" indent="-280670" algn="just">
              <a:lnSpc>
                <a:spcPts val="3640"/>
              </a:lnSpc>
              <a:buFont typeface="Arial"/>
              <a:buChar char="•"/>
            </a:pPr>
            <a:r>
              <a:rPr lang="en-US" sz="2600" dirty="0">
                <a:solidFill>
                  <a:srgbClr val="000000"/>
                </a:solidFill>
                <a:latin typeface="Glacial Indifference"/>
                <a:ea typeface="Glacial Indifference"/>
                <a:cs typeface="Glacial Indifference"/>
                <a:sym typeface="Glacial Indifference"/>
              </a:rPr>
              <a:t>Pharmacists experienced in primary care medication reviews (cluster pharmacists and prescribing advisors).</a:t>
            </a:r>
          </a:p>
          <a:p>
            <a:pPr marL="561341" lvl="1" indent="-280670" algn="just">
              <a:lnSpc>
                <a:spcPts val="3640"/>
              </a:lnSpc>
              <a:spcBef>
                <a:spcPct val="0"/>
              </a:spcBef>
              <a:buFont typeface="Arial"/>
              <a:buChar char="•"/>
            </a:pPr>
            <a:r>
              <a:rPr lang="en-US" sz="2600" dirty="0">
                <a:solidFill>
                  <a:srgbClr val="000000"/>
                </a:solidFill>
                <a:latin typeface="Glacial Indifference"/>
                <a:ea typeface="Glacial Indifference"/>
                <a:cs typeface="Glacial Indifference"/>
                <a:sym typeface="Glacial Indifference"/>
              </a:rPr>
              <a:t>Data </a:t>
            </a:r>
            <a:r>
              <a:rPr lang="en-US" sz="2600" dirty="0" err="1">
                <a:solidFill>
                  <a:srgbClr val="000000"/>
                </a:solidFill>
                <a:latin typeface="Glacial Indifference"/>
                <a:ea typeface="Glacial Indifference"/>
                <a:cs typeface="Glacial Indifference"/>
                <a:sym typeface="Glacial Indifference"/>
              </a:rPr>
              <a:t>analysed</a:t>
            </a:r>
            <a:r>
              <a:rPr lang="en-US" sz="2600" dirty="0">
                <a:solidFill>
                  <a:srgbClr val="000000"/>
                </a:solidFill>
                <a:latin typeface="Glacial Indifference"/>
                <a:ea typeface="Glacial Indifference"/>
                <a:cs typeface="Glacial Indifference"/>
                <a:sym typeface="Glacial Indifference"/>
              </a:rPr>
              <a:t> using inductive thematic analysis.</a:t>
            </a:r>
          </a:p>
          <a:p>
            <a:pPr marL="561341" lvl="1" indent="-280670" algn="just">
              <a:lnSpc>
                <a:spcPts val="3640"/>
              </a:lnSpc>
              <a:spcBef>
                <a:spcPct val="0"/>
              </a:spcBef>
              <a:buFont typeface="Arial"/>
              <a:buChar char="•"/>
            </a:pPr>
            <a:r>
              <a:rPr lang="en-US" sz="2600" dirty="0">
                <a:solidFill>
                  <a:srgbClr val="000000"/>
                </a:solidFill>
                <a:latin typeface="Glacial Indifference"/>
                <a:ea typeface="Glacial Indifference"/>
                <a:cs typeface="Glacial Indifference"/>
                <a:sym typeface="Glacial Indifference"/>
              </a:rPr>
              <a:t>Ethical approval was obtained from Cardiff University’s School of Pharmacy and Pharmaceutical Sciences Committee and CTMUHB Research and Development Department.</a:t>
            </a:r>
          </a:p>
        </p:txBody>
      </p:sp>
      <p:sp>
        <p:nvSpPr>
          <p:cNvPr id="12" name="Freeform 12"/>
          <p:cNvSpPr/>
          <p:nvPr/>
        </p:nvSpPr>
        <p:spPr>
          <a:xfrm>
            <a:off x="451204" y="4971034"/>
            <a:ext cx="5292768" cy="5034745"/>
          </a:xfrm>
          <a:custGeom>
            <a:avLst/>
            <a:gdLst/>
            <a:ahLst/>
            <a:cxnLst/>
            <a:rect l="l" t="t" r="r" b="b"/>
            <a:pathLst>
              <a:path w="5292768" h="5034745">
                <a:moveTo>
                  <a:pt x="0" y="0"/>
                </a:moveTo>
                <a:lnTo>
                  <a:pt x="5292767" y="0"/>
                </a:lnTo>
                <a:lnTo>
                  <a:pt x="5292767" y="5034745"/>
                </a:lnTo>
                <a:lnTo>
                  <a:pt x="0" y="5034745"/>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19507" y="2810827"/>
            <a:ext cx="4739793" cy="3570101"/>
            <a:chOff x="0" y="0"/>
            <a:chExt cx="1248341" cy="940274"/>
          </a:xfrm>
        </p:grpSpPr>
        <p:sp>
          <p:nvSpPr>
            <p:cNvPr id="3" name="Freeform 3"/>
            <p:cNvSpPr/>
            <p:nvPr/>
          </p:nvSpPr>
          <p:spPr>
            <a:xfrm>
              <a:off x="0" y="0"/>
              <a:ext cx="1248341" cy="940274"/>
            </a:xfrm>
            <a:custGeom>
              <a:avLst/>
              <a:gdLst/>
              <a:ahLst/>
              <a:cxnLst/>
              <a:rect l="l" t="t" r="r" b="b"/>
              <a:pathLst>
                <a:path w="1248341" h="940274">
                  <a:moveTo>
                    <a:pt x="83303" y="0"/>
                  </a:moveTo>
                  <a:lnTo>
                    <a:pt x="1165038" y="0"/>
                  </a:lnTo>
                  <a:cubicBezTo>
                    <a:pt x="1187131" y="0"/>
                    <a:pt x="1208319" y="8777"/>
                    <a:pt x="1223942" y="24399"/>
                  </a:cubicBezTo>
                  <a:cubicBezTo>
                    <a:pt x="1239564" y="40021"/>
                    <a:pt x="1248341" y="61210"/>
                    <a:pt x="1248341" y="83303"/>
                  </a:cubicBezTo>
                  <a:lnTo>
                    <a:pt x="1248341" y="856971"/>
                  </a:lnTo>
                  <a:cubicBezTo>
                    <a:pt x="1248341" y="879064"/>
                    <a:pt x="1239564" y="900252"/>
                    <a:pt x="1223942" y="915875"/>
                  </a:cubicBezTo>
                  <a:cubicBezTo>
                    <a:pt x="1208319" y="931497"/>
                    <a:pt x="1187131" y="940274"/>
                    <a:pt x="1165038" y="940274"/>
                  </a:cubicBezTo>
                  <a:lnTo>
                    <a:pt x="83303" y="940274"/>
                  </a:lnTo>
                  <a:cubicBezTo>
                    <a:pt x="61210" y="940274"/>
                    <a:pt x="40021" y="931497"/>
                    <a:pt x="24399" y="915875"/>
                  </a:cubicBezTo>
                  <a:cubicBezTo>
                    <a:pt x="8777" y="900252"/>
                    <a:pt x="0" y="879064"/>
                    <a:pt x="0" y="856971"/>
                  </a:cubicBezTo>
                  <a:lnTo>
                    <a:pt x="0" y="83303"/>
                  </a:lnTo>
                  <a:cubicBezTo>
                    <a:pt x="0" y="61210"/>
                    <a:pt x="8777" y="40021"/>
                    <a:pt x="24399" y="24399"/>
                  </a:cubicBezTo>
                  <a:cubicBezTo>
                    <a:pt x="40021" y="8777"/>
                    <a:pt x="61210" y="0"/>
                    <a:pt x="83303" y="0"/>
                  </a:cubicBezTo>
                  <a:close/>
                </a:path>
              </a:pathLst>
            </a:custGeom>
            <a:solidFill>
              <a:srgbClr val="DDE5EC">
                <a:alpha val="69804"/>
              </a:srgbClr>
            </a:solidFill>
          </p:spPr>
          <p:txBody>
            <a:bodyPr/>
            <a:lstStyle/>
            <a:p>
              <a:endParaRPr lang="en-US"/>
            </a:p>
          </p:txBody>
        </p:sp>
        <p:sp>
          <p:nvSpPr>
            <p:cNvPr id="4" name="TextBox 4"/>
            <p:cNvSpPr txBox="1"/>
            <p:nvPr/>
          </p:nvSpPr>
          <p:spPr>
            <a:xfrm>
              <a:off x="0" y="-38100"/>
              <a:ext cx="1248341" cy="97837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774103" y="2810827"/>
            <a:ext cx="4739793" cy="3570101"/>
            <a:chOff x="0" y="0"/>
            <a:chExt cx="1248341" cy="940274"/>
          </a:xfrm>
        </p:grpSpPr>
        <p:sp>
          <p:nvSpPr>
            <p:cNvPr id="6" name="Freeform 6"/>
            <p:cNvSpPr/>
            <p:nvPr/>
          </p:nvSpPr>
          <p:spPr>
            <a:xfrm>
              <a:off x="0" y="0"/>
              <a:ext cx="1248341" cy="940274"/>
            </a:xfrm>
            <a:custGeom>
              <a:avLst/>
              <a:gdLst/>
              <a:ahLst/>
              <a:cxnLst/>
              <a:rect l="l" t="t" r="r" b="b"/>
              <a:pathLst>
                <a:path w="1248341" h="940274">
                  <a:moveTo>
                    <a:pt x="83303" y="0"/>
                  </a:moveTo>
                  <a:lnTo>
                    <a:pt x="1165038" y="0"/>
                  </a:lnTo>
                  <a:cubicBezTo>
                    <a:pt x="1187131" y="0"/>
                    <a:pt x="1208319" y="8777"/>
                    <a:pt x="1223942" y="24399"/>
                  </a:cubicBezTo>
                  <a:cubicBezTo>
                    <a:pt x="1239564" y="40021"/>
                    <a:pt x="1248341" y="61210"/>
                    <a:pt x="1248341" y="83303"/>
                  </a:cubicBezTo>
                  <a:lnTo>
                    <a:pt x="1248341" y="856971"/>
                  </a:lnTo>
                  <a:cubicBezTo>
                    <a:pt x="1248341" y="879064"/>
                    <a:pt x="1239564" y="900252"/>
                    <a:pt x="1223942" y="915875"/>
                  </a:cubicBezTo>
                  <a:cubicBezTo>
                    <a:pt x="1208319" y="931497"/>
                    <a:pt x="1187131" y="940274"/>
                    <a:pt x="1165038" y="940274"/>
                  </a:cubicBezTo>
                  <a:lnTo>
                    <a:pt x="83303" y="940274"/>
                  </a:lnTo>
                  <a:cubicBezTo>
                    <a:pt x="61210" y="940274"/>
                    <a:pt x="40021" y="931497"/>
                    <a:pt x="24399" y="915875"/>
                  </a:cubicBezTo>
                  <a:cubicBezTo>
                    <a:pt x="8777" y="900252"/>
                    <a:pt x="0" y="879064"/>
                    <a:pt x="0" y="856971"/>
                  </a:cubicBezTo>
                  <a:lnTo>
                    <a:pt x="0" y="83303"/>
                  </a:lnTo>
                  <a:cubicBezTo>
                    <a:pt x="0" y="61210"/>
                    <a:pt x="8777" y="40021"/>
                    <a:pt x="24399" y="24399"/>
                  </a:cubicBezTo>
                  <a:cubicBezTo>
                    <a:pt x="40021" y="8777"/>
                    <a:pt x="61210" y="0"/>
                    <a:pt x="83303" y="0"/>
                  </a:cubicBezTo>
                  <a:close/>
                </a:path>
              </a:pathLst>
            </a:custGeom>
            <a:solidFill>
              <a:srgbClr val="DDE5EC">
                <a:alpha val="69804"/>
              </a:srgbClr>
            </a:solidFill>
          </p:spPr>
          <p:txBody>
            <a:bodyPr/>
            <a:lstStyle/>
            <a:p>
              <a:endParaRPr lang="en-US"/>
            </a:p>
          </p:txBody>
        </p:sp>
        <p:sp>
          <p:nvSpPr>
            <p:cNvPr id="7" name="TextBox 7"/>
            <p:cNvSpPr txBox="1"/>
            <p:nvPr/>
          </p:nvSpPr>
          <p:spPr>
            <a:xfrm>
              <a:off x="0" y="-38100"/>
              <a:ext cx="1248341" cy="978374"/>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15135" y="2810827"/>
            <a:ext cx="4739793" cy="3570101"/>
            <a:chOff x="0" y="0"/>
            <a:chExt cx="1248341" cy="940274"/>
          </a:xfrm>
        </p:grpSpPr>
        <p:sp>
          <p:nvSpPr>
            <p:cNvPr id="9" name="Freeform 9"/>
            <p:cNvSpPr/>
            <p:nvPr/>
          </p:nvSpPr>
          <p:spPr>
            <a:xfrm>
              <a:off x="0" y="0"/>
              <a:ext cx="1248341" cy="940274"/>
            </a:xfrm>
            <a:custGeom>
              <a:avLst/>
              <a:gdLst/>
              <a:ahLst/>
              <a:cxnLst/>
              <a:rect l="l" t="t" r="r" b="b"/>
              <a:pathLst>
                <a:path w="1248341" h="940274">
                  <a:moveTo>
                    <a:pt x="83303" y="0"/>
                  </a:moveTo>
                  <a:lnTo>
                    <a:pt x="1165038" y="0"/>
                  </a:lnTo>
                  <a:cubicBezTo>
                    <a:pt x="1187131" y="0"/>
                    <a:pt x="1208319" y="8777"/>
                    <a:pt x="1223942" y="24399"/>
                  </a:cubicBezTo>
                  <a:cubicBezTo>
                    <a:pt x="1239564" y="40021"/>
                    <a:pt x="1248341" y="61210"/>
                    <a:pt x="1248341" y="83303"/>
                  </a:cubicBezTo>
                  <a:lnTo>
                    <a:pt x="1248341" y="856971"/>
                  </a:lnTo>
                  <a:cubicBezTo>
                    <a:pt x="1248341" y="879064"/>
                    <a:pt x="1239564" y="900252"/>
                    <a:pt x="1223942" y="915875"/>
                  </a:cubicBezTo>
                  <a:cubicBezTo>
                    <a:pt x="1208319" y="931497"/>
                    <a:pt x="1187131" y="940274"/>
                    <a:pt x="1165038" y="940274"/>
                  </a:cubicBezTo>
                  <a:lnTo>
                    <a:pt x="83303" y="940274"/>
                  </a:lnTo>
                  <a:cubicBezTo>
                    <a:pt x="61210" y="940274"/>
                    <a:pt x="40021" y="931497"/>
                    <a:pt x="24399" y="915875"/>
                  </a:cubicBezTo>
                  <a:cubicBezTo>
                    <a:pt x="8777" y="900252"/>
                    <a:pt x="0" y="879064"/>
                    <a:pt x="0" y="856971"/>
                  </a:cubicBezTo>
                  <a:lnTo>
                    <a:pt x="0" y="83303"/>
                  </a:lnTo>
                  <a:cubicBezTo>
                    <a:pt x="0" y="61210"/>
                    <a:pt x="8777" y="40021"/>
                    <a:pt x="24399" y="24399"/>
                  </a:cubicBezTo>
                  <a:cubicBezTo>
                    <a:pt x="40021" y="8777"/>
                    <a:pt x="61210" y="0"/>
                    <a:pt x="83303" y="0"/>
                  </a:cubicBezTo>
                  <a:close/>
                </a:path>
              </a:pathLst>
            </a:custGeom>
            <a:solidFill>
              <a:srgbClr val="DDE5EC">
                <a:alpha val="69804"/>
              </a:srgbClr>
            </a:solidFill>
          </p:spPr>
          <p:txBody>
            <a:bodyPr/>
            <a:lstStyle/>
            <a:p>
              <a:endParaRPr lang="en-US"/>
            </a:p>
          </p:txBody>
        </p:sp>
        <p:sp>
          <p:nvSpPr>
            <p:cNvPr id="10" name="TextBox 10"/>
            <p:cNvSpPr txBox="1"/>
            <p:nvPr/>
          </p:nvSpPr>
          <p:spPr>
            <a:xfrm>
              <a:off x="0" y="-38100"/>
              <a:ext cx="1248341" cy="978374"/>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3596590" y="2982561"/>
            <a:ext cx="2585626" cy="3091509"/>
          </a:xfrm>
          <a:custGeom>
            <a:avLst/>
            <a:gdLst/>
            <a:ahLst/>
            <a:cxnLst/>
            <a:rect l="l" t="t" r="r" b="b"/>
            <a:pathLst>
              <a:path w="2585626" h="3091509">
                <a:moveTo>
                  <a:pt x="0" y="0"/>
                </a:moveTo>
                <a:lnTo>
                  <a:pt x="2585626" y="0"/>
                </a:lnTo>
                <a:lnTo>
                  <a:pt x="2585626" y="3091509"/>
                </a:lnTo>
                <a:lnTo>
                  <a:pt x="0" y="30915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1410204" y="2982141"/>
            <a:ext cx="3653187" cy="3091509"/>
          </a:xfrm>
          <a:custGeom>
            <a:avLst/>
            <a:gdLst/>
            <a:ahLst/>
            <a:cxnLst/>
            <a:rect l="l" t="t" r="r" b="b"/>
            <a:pathLst>
              <a:path w="3653187" h="3091509">
                <a:moveTo>
                  <a:pt x="0" y="0"/>
                </a:moveTo>
                <a:lnTo>
                  <a:pt x="3653187" y="0"/>
                </a:lnTo>
                <a:lnTo>
                  <a:pt x="3653187" y="3091510"/>
                </a:lnTo>
                <a:lnTo>
                  <a:pt x="0" y="30915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rot="3058232">
            <a:off x="8094610" y="3234876"/>
            <a:ext cx="1882671" cy="2586878"/>
          </a:xfrm>
          <a:custGeom>
            <a:avLst/>
            <a:gdLst/>
            <a:ahLst/>
            <a:cxnLst/>
            <a:rect l="l" t="t" r="r" b="b"/>
            <a:pathLst>
              <a:path w="1882671" h="2586878">
                <a:moveTo>
                  <a:pt x="0" y="0"/>
                </a:moveTo>
                <a:lnTo>
                  <a:pt x="1882671" y="0"/>
                </a:lnTo>
                <a:lnTo>
                  <a:pt x="1882671" y="2586879"/>
                </a:lnTo>
                <a:lnTo>
                  <a:pt x="0" y="25868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TextBox 14"/>
          <p:cNvSpPr txBox="1"/>
          <p:nvPr/>
        </p:nvSpPr>
        <p:spPr>
          <a:xfrm>
            <a:off x="7583674" y="401638"/>
            <a:ext cx="3120652" cy="1120775"/>
          </a:xfrm>
          <a:prstGeom prst="rect">
            <a:avLst/>
          </a:prstGeom>
        </p:spPr>
        <p:txBody>
          <a:bodyPr lIns="0" tIns="0" rIns="0" bIns="0" rtlCol="0" anchor="t">
            <a:spAutoFit/>
          </a:bodyPr>
          <a:lstStyle/>
          <a:p>
            <a:pPr algn="l">
              <a:lnSpc>
                <a:spcPts val="9100"/>
              </a:lnSpc>
            </a:pPr>
            <a:r>
              <a:rPr lang="en-US" sz="6500">
                <a:solidFill>
                  <a:srgbClr val="234346"/>
                </a:solidFill>
                <a:latin typeface="Gagalin"/>
                <a:ea typeface="Gagalin"/>
                <a:cs typeface="Gagalin"/>
                <a:sym typeface="Gagalin"/>
              </a:rPr>
              <a:t>results</a:t>
            </a:r>
          </a:p>
        </p:txBody>
      </p:sp>
      <p:sp>
        <p:nvSpPr>
          <p:cNvPr id="15" name="TextBox 15"/>
          <p:cNvSpPr txBox="1"/>
          <p:nvPr/>
        </p:nvSpPr>
        <p:spPr>
          <a:xfrm>
            <a:off x="1028700" y="1914842"/>
            <a:ext cx="16230600" cy="448310"/>
          </a:xfrm>
          <a:prstGeom prst="rect">
            <a:avLst/>
          </a:prstGeom>
        </p:spPr>
        <p:txBody>
          <a:bodyPr lIns="0" tIns="0" rIns="0" bIns="0" rtlCol="0" anchor="t">
            <a:spAutoFit/>
          </a:bodyPr>
          <a:lstStyle/>
          <a:p>
            <a:pPr algn="ctr">
              <a:lnSpc>
                <a:spcPts val="3640"/>
              </a:lnSpc>
              <a:spcBef>
                <a:spcPct val="0"/>
              </a:spcBef>
            </a:pPr>
            <a:r>
              <a:rPr lang="en-US" sz="2600" dirty="0">
                <a:solidFill>
                  <a:srgbClr val="234346"/>
                </a:solidFill>
                <a:latin typeface="Glacial Indifference"/>
                <a:ea typeface="Glacial Indifference"/>
                <a:cs typeface="Glacial Indifference"/>
                <a:sym typeface="Glacial Indifference"/>
              </a:rPr>
              <a:t>Twenty-seven pharmacists were invited, of whom thirteen participated. Three key themes were identified:</a:t>
            </a:r>
          </a:p>
        </p:txBody>
      </p:sp>
      <p:sp>
        <p:nvSpPr>
          <p:cNvPr id="16" name="TextBox 16"/>
          <p:cNvSpPr txBox="1"/>
          <p:nvPr/>
        </p:nvSpPr>
        <p:spPr>
          <a:xfrm>
            <a:off x="2315888" y="6685791"/>
            <a:ext cx="1841820" cy="679450"/>
          </a:xfrm>
          <a:prstGeom prst="rect">
            <a:avLst/>
          </a:prstGeom>
        </p:spPr>
        <p:txBody>
          <a:bodyPr lIns="0" tIns="0" rIns="0" bIns="0" rtlCol="0" anchor="t">
            <a:spAutoFit/>
          </a:bodyPr>
          <a:lstStyle/>
          <a:p>
            <a:pPr algn="l">
              <a:lnSpc>
                <a:spcPts val="5599"/>
              </a:lnSpc>
            </a:pPr>
            <a:r>
              <a:rPr lang="en-US" sz="3999">
                <a:solidFill>
                  <a:srgbClr val="DD8C51"/>
                </a:solidFill>
                <a:latin typeface="Gagalin"/>
                <a:ea typeface="Gagalin"/>
                <a:cs typeface="Gagalin"/>
                <a:sym typeface="Gagalin"/>
              </a:rPr>
              <a:t>THEME 1</a:t>
            </a:r>
          </a:p>
        </p:txBody>
      </p:sp>
      <p:sp>
        <p:nvSpPr>
          <p:cNvPr id="17" name="TextBox 17"/>
          <p:cNvSpPr txBox="1"/>
          <p:nvPr/>
        </p:nvSpPr>
        <p:spPr>
          <a:xfrm>
            <a:off x="13968493" y="6685791"/>
            <a:ext cx="1841820" cy="679450"/>
          </a:xfrm>
          <a:prstGeom prst="rect">
            <a:avLst/>
          </a:prstGeom>
        </p:spPr>
        <p:txBody>
          <a:bodyPr lIns="0" tIns="0" rIns="0" bIns="0" rtlCol="0" anchor="t">
            <a:spAutoFit/>
          </a:bodyPr>
          <a:lstStyle/>
          <a:p>
            <a:pPr algn="l">
              <a:lnSpc>
                <a:spcPts val="5599"/>
              </a:lnSpc>
            </a:pPr>
            <a:r>
              <a:rPr lang="en-US" sz="3999">
                <a:solidFill>
                  <a:srgbClr val="542B8E"/>
                </a:solidFill>
                <a:latin typeface="Gagalin"/>
                <a:ea typeface="Gagalin"/>
                <a:cs typeface="Gagalin"/>
                <a:sym typeface="Gagalin"/>
              </a:rPr>
              <a:t>THEME 3</a:t>
            </a:r>
          </a:p>
        </p:txBody>
      </p:sp>
      <p:sp>
        <p:nvSpPr>
          <p:cNvPr id="18" name="TextBox 18"/>
          <p:cNvSpPr txBox="1"/>
          <p:nvPr/>
        </p:nvSpPr>
        <p:spPr>
          <a:xfrm>
            <a:off x="8223090" y="6685791"/>
            <a:ext cx="1841820" cy="679450"/>
          </a:xfrm>
          <a:prstGeom prst="rect">
            <a:avLst/>
          </a:prstGeom>
        </p:spPr>
        <p:txBody>
          <a:bodyPr lIns="0" tIns="0" rIns="0" bIns="0" rtlCol="0" anchor="t">
            <a:spAutoFit/>
          </a:bodyPr>
          <a:lstStyle/>
          <a:p>
            <a:pPr algn="l">
              <a:lnSpc>
                <a:spcPts val="5599"/>
              </a:lnSpc>
            </a:pPr>
            <a:r>
              <a:rPr lang="en-US" sz="3999">
                <a:solidFill>
                  <a:srgbClr val="298463"/>
                </a:solidFill>
                <a:latin typeface="Gagalin"/>
                <a:ea typeface="Gagalin"/>
                <a:cs typeface="Gagalin"/>
                <a:sym typeface="Gagalin"/>
              </a:rPr>
              <a:t>THEME 2</a:t>
            </a:r>
          </a:p>
        </p:txBody>
      </p:sp>
      <p:sp>
        <p:nvSpPr>
          <p:cNvPr id="19" name="TextBox 19"/>
          <p:cNvSpPr txBox="1"/>
          <p:nvPr/>
        </p:nvSpPr>
        <p:spPr>
          <a:xfrm>
            <a:off x="705102" y="7571831"/>
            <a:ext cx="5063391" cy="905510"/>
          </a:xfrm>
          <a:prstGeom prst="rect">
            <a:avLst/>
          </a:prstGeom>
        </p:spPr>
        <p:txBody>
          <a:bodyPr lIns="0" tIns="0" rIns="0" bIns="0" rtlCol="0" anchor="t">
            <a:spAutoFit/>
          </a:bodyPr>
          <a:lstStyle/>
          <a:p>
            <a:pPr algn="ctr">
              <a:lnSpc>
                <a:spcPts val="3640"/>
              </a:lnSpc>
              <a:spcBef>
                <a:spcPct val="0"/>
              </a:spcBef>
            </a:pPr>
            <a:r>
              <a:rPr lang="en-US" sz="2600" b="1">
                <a:solidFill>
                  <a:srgbClr val="234346"/>
                </a:solidFill>
                <a:latin typeface="Glacial Indifference Bold"/>
                <a:ea typeface="Glacial Indifference Bold"/>
                <a:cs typeface="Glacial Indifference Bold"/>
                <a:sym typeface="Glacial Indifference Bold"/>
              </a:rPr>
              <a:t>Competence in Conducting Mental Health Care</a:t>
            </a:r>
          </a:p>
        </p:txBody>
      </p:sp>
      <p:sp>
        <p:nvSpPr>
          <p:cNvPr id="20" name="TextBox 20"/>
          <p:cNvSpPr txBox="1"/>
          <p:nvPr/>
        </p:nvSpPr>
        <p:spPr>
          <a:xfrm>
            <a:off x="7040612" y="7604851"/>
            <a:ext cx="4206776" cy="448310"/>
          </a:xfrm>
          <a:prstGeom prst="rect">
            <a:avLst/>
          </a:prstGeom>
        </p:spPr>
        <p:txBody>
          <a:bodyPr lIns="0" tIns="0" rIns="0" bIns="0" rtlCol="0" anchor="t">
            <a:spAutoFit/>
          </a:bodyPr>
          <a:lstStyle/>
          <a:p>
            <a:pPr algn="ctr">
              <a:lnSpc>
                <a:spcPts val="3640"/>
              </a:lnSpc>
              <a:spcBef>
                <a:spcPct val="0"/>
              </a:spcBef>
            </a:pPr>
            <a:r>
              <a:rPr lang="en-US" sz="2600" b="1">
                <a:solidFill>
                  <a:srgbClr val="234346"/>
                </a:solidFill>
                <a:latin typeface="Glacial Indifference Bold"/>
                <a:ea typeface="Glacial Indifference Bold"/>
                <a:cs typeface="Glacial Indifference Bold"/>
                <a:sym typeface="Glacial Indifference Bold"/>
              </a:rPr>
              <a:t>Primary Care Infrastructure</a:t>
            </a:r>
          </a:p>
        </p:txBody>
      </p:sp>
      <p:sp>
        <p:nvSpPr>
          <p:cNvPr id="21" name="TextBox 21"/>
          <p:cNvSpPr txBox="1"/>
          <p:nvPr/>
        </p:nvSpPr>
        <p:spPr>
          <a:xfrm>
            <a:off x="13119986" y="7604851"/>
            <a:ext cx="3538835" cy="448310"/>
          </a:xfrm>
          <a:prstGeom prst="rect">
            <a:avLst/>
          </a:prstGeom>
        </p:spPr>
        <p:txBody>
          <a:bodyPr lIns="0" tIns="0" rIns="0" bIns="0" rtlCol="0" anchor="t">
            <a:spAutoFit/>
          </a:bodyPr>
          <a:lstStyle/>
          <a:p>
            <a:pPr algn="ctr">
              <a:lnSpc>
                <a:spcPts val="3640"/>
              </a:lnSpc>
              <a:spcBef>
                <a:spcPct val="0"/>
              </a:spcBef>
            </a:pPr>
            <a:r>
              <a:rPr lang="en-US" sz="2600" b="1">
                <a:solidFill>
                  <a:srgbClr val="234346"/>
                </a:solidFill>
                <a:latin typeface="Glacial Indifference Bold"/>
                <a:ea typeface="Glacial Indifference Bold"/>
                <a:cs typeface="Glacial Indifference Bold"/>
                <a:sym typeface="Glacial Indifference Bold"/>
              </a:rPr>
              <a:t>Community Of Practice</a:t>
            </a:r>
          </a:p>
        </p:txBody>
      </p:sp>
      <p:grpSp>
        <p:nvGrpSpPr>
          <p:cNvPr id="22" name="Group 22"/>
          <p:cNvGrpSpPr/>
          <p:nvPr/>
        </p:nvGrpSpPr>
        <p:grpSpPr>
          <a:xfrm>
            <a:off x="-2284238" y="-2946371"/>
            <a:ext cx="7680472" cy="3670589"/>
            <a:chOff x="0" y="0"/>
            <a:chExt cx="1275549" cy="609600"/>
          </a:xfrm>
        </p:grpSpPr>
        <p:sp>
          <p:nvSpPr>
            <p:cNvPr id="23" name="Freeform 23"/>
            <p:cNvSpPr/>
            <p:nvPr/>
          </p:nvSpPr>
          <p:spPr>
            <a:xfrm>
              <a:off x="8327" y="0"/>
              <a:ext cx="1258895" cy="609600"/>
            </a:xfrm>
            <a:custGeom>
              <a:avLst/>
              <a:gdLst/>
              <a:ahLst/>
              <a:cxnLst/>
              <a:rect l="l" t="t" r="r" b="b"/>
              <a:pathLst>
                <a:path w="1258895" h="609600">
                  <a:moveTo>
                    <a:pt x="229145" y="609600"/>
                  </a:moveTo>
                  <a:lnTo>
                    <a:pt x="1029750" y="609600"/>
                  </a:lnTo>
                  <a:cubicBezTo>
                    <a:pt x="1050217" y="609600"/>
                    <a:pt x="1068388" y="596503"/>
                    <a:pt x="1074860" y="577087"/>
                  </a:cubicBezTo>
                  <a:lnTo>
                    <a:pt x="1256384" y="32513"/>
                  </a:lnTo>
                  <a:cubicBezTo>
                    <a:pt x="1258895" y="24981"/>
                    <a:pt x="1257632" y="16700"/>
                    <a:pt x="1252989" y="10258"/>
                  </a:cubicBezTo>
                  <a:cubicBezTo>
                    <a:pt x="1248346" y="3817"/>
                    <a:pt x="1240890" y="0"/>
                    <a:pt x="1232950" y="0"/>
                  </a:cubicBezTo>
                  <a:lnTo>
                    <a:pt x="25945" y="0"/>
                  </a:lnTo>
                  <a:cubicBezTo>
                    <a:pt x="18005" y="0"/>
                    <a:pt x="10549" y="3817"/>
                    <a:pt x="5906" y="10258"/>
                  </a:cubicBezTo>
                  <a:cubicBezTo>
                    <a:pt x="1263" y="16700"/>
                    <a:pt x="0" y="24981"/>
                    <a:pt x="2511" y="32513"/>
                  </a:cubicBezTo>
                  <a:lnTo>
                    <a:pt x="184035" y="577087"/>
                  </a:lnTo>
                  <a:cubicBezTo>
                    <a:pt x="190507" y="596503"/>
                    <a:pt x="208678" y="609600"/>
                    <a:pt x="229145" y="609600"/>
                  </a:cubicBezTo>
                  <a:close/>
                </a:path>
              </a:pathLst>
            </a:custGeom>
            <a:solidFill>
              <a:srgbClr val="EBFFDC"/>
            </a:solidFill>
          </p:spPr>
          <p:txBody>
            <a:bodyPr/>
            <a:lstStyle/>
            <a:p>
              <a:endParaRPr lang="en-US"/>
            </a:p>
          </p:txBody>
        </p:sp>
        <p:sp>
          <p:nvSpPr>
            <p:cNvPr id="24" name="TextBox 24"/>
            <p:cNvSpPr txBox="1"/>
            <p:nvPr/>
          </p:nvSpPr>
          <p:spPr>
            <a:xfrm>
              <a:off x="127000" y="-38100"/>
              <a:ext cx="1021549"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11049168" y="9643836"/>
            <a:ext cx="7680472" cy="3670589"/>
            <a:chOff x="0" y="0"/>
            <a:chExt cx="1275549" cy="609600"/>
          </a:xfrm>
        </p:grpSpPr>
        <p:sp>
          <p:nvSpPr>
            <p:cNvPr id="26" name="Freeform 26"/>
            <p:cNvSpPr/>
            <p:nvPr/>
          </p:nvSpPr>
          <p:spPr>
            <a:xfrm>
              <a:off x="8327" y="0"/>
              <a:ext cx="1258895" cy="609600"/>
            </a:xfrm>
            <a:custGeom>
              <a:avLst/>
              <a:gdLst/>
              <a:ahLst/>
              <a:cxnLst/>
              <a:rect l="l" t="t" r="r" b="b"/>
              <a:pathLst>
                <a:path w="1258895" h="609600">
                  <a:moveTo>
                    <a:pt x="229145" y="609600"/>
                  </a:moveTo>
                  <a:lnTo>
                    <a:pt x="1029750" y="609600"/>
                  </a:lnTo>
                  <a:cubicBezTo>
                    <a:pt x="1050217" y="609600"/>
                    <a:pt x="1068388" y="596503"/>
                    <a:pt x="1074860" y="577087"/>
                  </a:cubicBezTo>
                  <a:lnTo>
                    <a:pt x="1256384" y="32513"/>
                  </a:lnTo>
                  <a:cubicBezTo>
                    <a:pt x="1258895" y="24981"/>
                    <a:pt x="1257632" y="16700"/>
                    <a:pt x="1252989" y="10258"/>
                  </a:cubicBezTo>
                  <a:cubicBezTo>
                    <a:pt x="1248346" y="3817"/>
                    <a:pt x="1240890" y="0"/>
                    <a:pt x="1232950" y="0"/>
                  </a:cubicBezTo>
                  <a:lnTo>
                    <a:pt x="25945" y="0"/>
                  </a:lnTo>
                  <a:cubicBezTo>
                    <a:pt x="18005" y="0"/>
                    <a:pt x="10549" y="3817"/>
                    <a:pt x="5906" y="10258"/>
                  </a:cubicBezTo>
                  <a:cubicBezTo>
                    <a:pt x="1263" y="16700"/>
                    <a:pt x="0" y="24981"/>
                    <a:pt x="2511" y="32513"/>
                  </a:cubicBezTo>
                  <a:lnTo>
                    <a:pt x="184035" y="577087"/>
                  </a:lnTo>
                  <a:cubicBezTo>
                    <a:pt x="190507" y="596503"/>
                    <a:pt x="208678" y="609600"/>
                    <a:pt x="229145" y="609600"/>
                  </a:cubicBezTo>
                  <a:close/>
                </a:path>
              </a:pathLst>
            </a:custGeom>
            <a:solidFill>
              <a:srgbClr val="EBFFDC"/>
            </a:solidFill>
          </p:spPr>
          <p:txBody>
            <a:bodyPr/>
            <a:lstStyle/>
            <a:p>
              <a:endParaRPr lang="en-US"/>
            </a:p>
          </p:txBody>
        </p:sp>
        <p:sp>
          <p:nvSpPr>
            <p:cNvPr id="27" name="TextBox 27"/>
            <p:cNvSpPr txBox="1"/>
            <p:nvPr/>
          </p:nvSpPr>
          <p:spPr>
            <a:xfrm>
              <a:off x="127000" y="-38100"/>
              <a:ext cx="1021549" cy="6477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85662" y="4513286"/>
            <a:ext cx="8999902" cy="4742551"/>
            <a:chOff x="0" y="0"/>
            <a:chExt cx="1494676" cy="787628"/>
          </a:xfrm>
        </p:grpSpPr>
        <p:sp>
          <p:nvSpPr>
            <p:cNvPr id="3" name="Freeform 3"/>
            <p:cNvSpPr/>
            <p:nvPr/>
          </p:nvSpPr>
          <p:spPr>
            <a:xfrm>
              <a:off x="14543" y="0"/>
              <a:ext cx="1465590" cy="787628"/>
            </a:xfrm>
            <a:custGeom>
              <a:avLst/>
              <a:gdLst/>
              <a:ahLst/>
              <a:cxnLst/>
              <a:rect l="l" t="t" r="r" b="b"/>
              <a:pathLst>
                <a:path w="1465590" h="787628">
                  <a:moveTo>
                    <a:pt x="265217" y="787628"/>
                  </a:moveTo>
                  <a:lnTo>
                    <a:pt x="1200373" y="787628"/>
                  </a:lnTo>
                  <a:cubicBezTo>
                    <a:pt x="1245441" y="787628"/>
                    <a:pt x="1284800" y="757135"/>
                    <a:pt x="1296058" y="713496"/>
                  </a:cubicBezTo>
                  <a:lnTo>
                    <a:pt x="1461008" y="74132"/>
                  </a:lnTo>
                  <a:cubicBezTo>
                    <a:pt x="1465590" y="56371"/>
                    <a:pt x="1461697" y="37488"/>
                    <a:pt x="1450462" y="22988"/>
                  </a:cubicBezTo>
                  <a:cubicBezTo>
                    <a:pt x="1439228" y="8487"/>
                    <a:pt x="1421916" y="0"/>
                    <a:pt x="1403573" y="0"/>
                  </a:cubicBezTo>
                  <a:lnTo>
                    <a:pt x="62017" y="0"/>
                  </a:lnTo>
                  <a:cubicBezTo>
                    <a:pt x="43673" y="0"/>
                    <a:pt x="26362" y="8487"/>
                    <a:pt x="15128" y="22988"/>
                  </a:cubicBezTo>
                  <a:cubicBezTo>
                    <a:pt x="3893" y="37488"/>
                    <a:pt x="0" y="56371"/>
                    <a:pt x="4582" y="74132"/>
                  </a:cubicBezTo>
                  <a:lnTo>
                    <a:pt x="169532" y="713496"/>
                  </a:lnTo>
                  <a:cubicBezTo>
                    <a:pt x="180790" y="757135"/>
                    <a:pt x="220149" y="787628"/>
                    <a:pt x="265217" y="787628"/>
                  </a:cubicBezTo>
                  <a:close/>
                </a:path>
              </a:pathLst>
            </a:custGeom>
            <a:solidFill>
              <a:srgbClr val="EBFFDC"/>
            </a:solidFill>
          </p:spPr>
          <p:txBody>
            <a:bodyPr/>
            <a:lstStyle/>
            <a:p>
              <a:endParaRPr lang="en-US"/>
            </a:p>
          </p:txBody>
        </p:sp>
        <p:sp>
          <p:nvSpPr>
            <p:cNvPr id="4" name="TextBox 4"/>
            <p:cNvSpPr txBox="1"/>
            <p:nvPr/>
          </p:nvSpPr>
          <p:spPr>
            <a:xfrm>
              <a:off x="127000" y="-38100"/>
              <a:ext cx="1240676" cy="82572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19064" y="-3135601"/>
            <a:ext cx="7680472" cy="3670589"/>
            <a:chOff x="0" y="0"/>
            <a:chExt cx="1275549" cy="609600"/>
          </a:xfrm>
        </p:grpSpPr>
        <p:sp>
          <p:nvSpPr>
            <p:cNvPr id="6" name="Freeform 6"/>
            <p:cNvSpPr/>
            <p:nvPr/>
          </p:nvSpPr>
          <p:spPr>
            <a:xfrm>
              <a:off x="8327" y="0"/>
              <a:ext cx="1258895" cy="609600"/>
            </a:xfrm>
            <a:custGeom>
              <a:avLst/>
              <a:gdLst/>
              <a:ahLst/>
              <a:cxnLst/>
              <a:rect l="l" t="t" r="r" b="b"/>
              <a:pathLst>
                <a:path w="1258895" h="609600">
                  <a:moveTo>
                    <a:pt x="229145" y="609600"/>
                  </a:moveTo>
                  <a:lnTo>
                    <a:pt x="1029750" y="609600"/>
                  </a:lnTo>
                  <a:cubicBezTo>
                    <a:pt x="1050217" y="609600"/>
                    <a:pt x="1068388" y="596503"/>
                    <a:pt x="1074860" y="577087"/>
                  </a:cubicBezTo>
                  <a:lnTo>
                    <a:pt x="1256384" y="32513"/>
                  </a:lnTo>
                  <a:cubicBezTo>
                    <a:pt x="1258895" y="24981"/>
                    <a:pt x="1257632" y="16700"/>
                    <a:pt x="1252989" y="10258"/>
                  </a:cubicBezTo>
                  <a:cubicBezTo>
                    <a:pt x="1248346" y="3817"/>
                    <a:pt x="1240890" y="0"/>
                    <a:pt x="1232950" y="0"/>
                  </a:cubicBezTo>
                  <a:lnTo>
                    <a:pt x="25945" y="0"/>
                  </a:lnTo>
                  <a:cubicBezTo>
                    <a:pt x="18005" y="0"/>
                    <a:pt x="10549" y="3817"/>
                    <a:pt x="5906" y="10258"/>
                  </a:cubicBezTo>
                  <a:cubicBezTo>
                    <a:pt x="1263" y="16700"/>
                    <a:pt x="0" y="24981"/>
                    <a:pt x="2511" y="32513"/>
                  </a:cubicBezTo>
                  <a:lnTo>
                    <a:pt x="184035" y="577087"/>
                  </a:lnTo>
                  <a:cubicBezTo>
                    <a:pt x="190507" y="596503"/>
                    <a:pt x="208678" y="609600"/>
                    <a:pt x="229145" y="609600"/>
                  </a:cubicBezTo>
                  <a:close/>
                </a:path>
              </a:pathLst>
            </a:custGeom>
            <a:solidFill>
              <a:srgbClr val="EBFFDC"/>
            </a:solidFill>
          </p:spPr>
          <p:txBody>
            <a:bodyPr/>
            <a:lstStyle/>
            <a:p>
              <a:endParaRPr lang="en-US"/>
            </a:p>
          </p:txBody>
        </p:sp>
        <p:sp>
          <p:nvSpPr>
            <p:cNvPr id="7" name="TextBox 7"/>
            <p:cNvSpPr txBox="1"/>
            <p:nvPr/>
          </p:nvSpPr>
          <p:spPr>
            <a:xfrm>
              <a:off x="127000" y="-38100"/>
              <a:ext cx="1021549" cy="6477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flipH="1">
            <a:off x="-1358719" y="2322420"/>
            <a:ext cx="7573356" cy="6011352"/>
          </a:xfrm>
          <a:custGeom>
            <a:avLst/>
            <a:gdLst/>
            <a:ahLst/>
            <a:cxnLst/>
            <a:rect l="l" t="t" r="r" b="b"/>
            <a:pathLst>
              <a:path w="7573356" h="6011352">
                <a:moveTo>
                  <a:pt x="7573356" y="0"/>
                </a:moveTo>
                <a:lnTo>
                  <a:pt x="0" y="0"/>
                </a:lnTo>
                <a:lnTo>
                  <a:pt x="0" y="6011351"/>
                </a:lnTo>
                <a:lnTo>
                  <a:pt x="7573356" y="6011351"/>
                </a:lnTo>
                <a:lnTo>
                  <a:pt x="7573356" y="0"/>
                </a:lnTo>
                <a:close/>
              </a:path>
            </a:pathLst>
          </a:custGeom>
          <a:blipFill>
            <a:blip r:embed="rId3"/>
            <a:stretch>
              <a:fillRect/>
            </a:stretch>
          </a:blipFill>
        </p:spPr>
        <p:txBody>
          <a:bodyPr/>
          <a:lstStyle/>
          <a:p>
            <a:endParaRPr lang="en-US"/>
          </a:p>
        </p:txBody>
      </p:sp>
      <p:grpSp>
        <p:nvGrpSpPr>
          <p:cNvPr id="9" name="Group 9"/>
          <p:cNvGrpSpPr/>
          <p:nvPr/>
        </p:nvGrpSpPr>
        <p:grpSpPr>
          <a:xfrm>
            <a:off x="6714240" y="2077097"/>
            <a:ext cx="4859519" cy="1779645"/>
            <a:chOff x="0" y="0"/>
            <a:chExt cx="1279873" cy="468713"/>
          </a:xfrm>
        </p:grpSpPr>
        <p:sp>
          <p:nvSpPr>
            <p:cNvPr id="10" name="Freeform 10"/>
            <p:cNvSpPr/>
            <p:nvPr/>
          </p:nvSpPr>
          <p:spPr>
            <a:xfrm>
              <a:off x="0" y="0"/>
              <a:ext cx="1279873" cy="468713"/>
            </a:xfrm>
            <a:custGeom>
              <a:avLst/>
              <a:gdLst/>
              <a:ahLst/>
              <a:cxnLst/>
              <a:rect l="l" t="t" r="r" b="b"/>
              <a:pathLst>
                <a:path w="1279873" h="468713">
                  <a:moveTo>
                    <a:pt x="81250" y="0"/>
                  </a:moveTo>
                  <a:lnTo>
                    <a:pt x="1198623" y="0"/>
                  </a:lnTo>
                  <a:cubicBezTo>
                    <a:pt x="1243496" y="0"/>
                    <a:pt x="1279873" y="36377"/>
                    <a:pt x="1279873" y="81250"/>
                  </a:cubicBezTo>
                  <a:lnTo>
                    <a:pt x="1279873" y="387463"/>
                  </a:lnTo>
                  <a:cubicBezTo>
                    <a:pt x="1279873" y="409012"/>
                    <a:pt x="1271313" y="429678"/>
                    <a:pt x="1256076" y="444916"/>
                  </a:cubicBezTo>
                  <a:cubicBezTo>
                    <a:pt x="1240838" y="460153"/>
                    <a:pt x="1220172" y="468713"/>
                    <a:pt x="1198623" y="468713"/>
                  </a:cubicBezTo>
                  <a:lnTo>
                    <a:pt x="81250" y="468713"/>
                  </a:lnTo>
                  <a:cubicBezTo>
                    <a:pt x="59701" y="468713"/>
                    <a:pt x="39035" y="460153"/>
                    <a:pt x="23798" y="444916"/>
                  </a:cubicBezTo>
                  <a:cubicBezTo>
                    <a:pt x="8560" y="429678"/>
                    <a:pt x="0" y="409012"/>
                    <a:pt x="0" y="387463"/>
                  </a:cubicBezTo>
                  <a:lnTo>
                    <a:pt x="0" y="81250"/>
                  </a:lnTo>
                  <a:cubicBezTo>
                    <a:pt x="0" y="59701"/>
                    <a:pt x="8560" y="39035"/>
                    <a:pt x="23798" y="23798"/>
                  </a:cubicBezTo>
                  <a:cubicBezTo>
                    <a:pt x="39035" y="8560"/>
                    <a:pt x="59701" y="0"/>
                    <a:pt x="81250" y="0"/>
                  </a:cubicBezTo>
                  <a:close/>
                </a:path>
              </a:pathLst>
            </a:custGeom>
            <a:solidFill>
              <a:srgbClr val="E4E6FF"/>
            </a:solidFill>
          </p:spPr>
          <p:txBody>
            <a:bodyPr/>
            <a:lstStyle/>
            <a:p>
              <a:endParaRPr lang="en-US"/>
            </a:p>
          </p:txBody>
        </p:sp>
        <p:sp>
          <p:nvSpPr>
            <p:cNvPr id="11" name="TextBox 11"/>
            <p:cNvSpPr txBox="1"/>
            <p:nvPr/>
          </p:nvSpPr>
          <p:spPr>
            <a:xfrm>
              <a:off x="0" y="-57150"/>
              <a:ext cx="1279873" cy="525863"/>
            </a:xfrm>
            <a:prstGeom prst="rect">
              <a:avLst/>
            </a:prstGeom>
          </p:spPr>
          <p:txBody>
            <a:bodyPr lIns="50800" tIns="50800" rIns="50800" bIns="50800" rtlCol="0" anchor="ctr"/>
            <a:lstStyle/>
            <a:p>
              <a:pPr algn="ctr">
                <a:lnSpc>
                  <a:spcPts val="3359"/>
                </a:lnSpc>
              </a:pPr>
              <a:r>
                <a:rPr lang="en-US" sz="2400">
                  <a:solidFill>
                    <a:srgbClr val="000000"/>
                  </a:solidFill>
                  <a:latin typeface="Glacial Indifference"/>
                  <a:ea typeface="Glacial Indifference"/>
                  <a:cs typeface="Glacial Indifference"/>
                  <a:sym typeface="Glacial Indifference"/>
                </a:rPr>
                <a:t>Due to the disparity between theoretical knowledge and applied confidence</a:t>
              </a:r>
            </a:p>
          </p:txBody>
        </p:sp>
      </p:grpSp>
      <p:sp>
        <p:nvSpPr>
          <p:cNvPr id="12" name="TextBox 12"/>
          <p:cNvSpPr txBox="1"/>
          <p:nvPr/>
        </p:nvSpPr>
        <p:spPr>
          <a:xfrm>
            <a:off x="4333354" y="401638"/>
            <a:ext cx="9621292" cy="1120775"/>
          </a:xfrm>
          <a:prstGeom prst="rect">
            <a:avLst/>
          </a:prstGeom>
        </p:spPr>
        <p:txBody>
          <a:bodyPr lIns="0" tIns="0" rIns="0" bIns="0" rtlCol="0" anchor="t">
            <a:spAutoFit/>
          </a:bodyPr>
          <a:lstStyle/>
          <a:p>
            <a:pPr algn="ctr">
              <a:lnSpc>
                <a:spcPts val="9100"/>
              </a:lnSpc>
              <a:spcBef>
                <a:spcPct val="0"/>
              </a:spcBef>
            </a:pPr>
            <a:r>
              <a:rPr lang="en-US" sz="6500">
                <a:solidFill>
                  <a:srgbClr val="234346"/>
                </a:solidFill>
                <a:latin typeface="Gagalin"/>
                <a:ea typeface="Gagalin"/>
                <a:cs typeface="Gagalin"/>
                <a:sym typeface="Gagalin"/>
              </a:rPr>
              <a:t>DISCUSSION AND CONCLUSION</a:t>
            </a:r>
          </a:p>
        </p:txBody>
      </p:sp>
      <p:grpSp>
        <p:nvGrpSpPr>
          <p:cNvPr id="13" name="Group 13"/>
          <p:cNvGrpSpPr/>
          <p:nvPr/>
        </p:nvGrpSpPr>
        <p:grpSpPr>
          <a:xfrm>
            <a:off x="12399781" y="2077097"/>
            <a:ext cx="4859519" cy="1779645"/>
            <a:chOff x="0" y="0"/>
            <a:chExt cx="1279873" cy="468713"/>
          </a:xfrm>
        </p:grpSpPr>
        <p:sp>
          <p:nvSpPr>
            <p:cNvPr id="14" name="Freeform 14"/>
            <p:cNvSpPr/>
            <p:nvPr/>
          </p:nvSpPr>
          <p:spPr>
            <a:xfrm>
              <a:off x="0" y="0"/>
              <a:ext cx="1279873" cy="468713"/>
            </a:xfrm>
            <a:custGeom>
              <a:avLst/>
              <a:gdLst/>
              <a:ahLst/>
              <a:cxnLst/>
              <a:rect l="l" t="t" r="r" b="b"/>
              <a:pathLst>
                <a:path w="1279873" h="468713">
                  <a:moveTo>
                    <a:pt x="81250" y="0"/>
                  </a:moveTo>
                  <a:lnTo>
                    <a:pt x="1198623" y="0"/>
                  </a:lnTo>
                  <a:cubicBezTo>
                    <a:pt x="1243496" y="0"/>
                    <a:pt x="1279873" y="36377"/>
                    <a:pt x="1279873" y="81250"/>
                  </a:cubicBezTo>
                  <a:lnTo>
                    <a:pt x="1279873" y="387463"/>
                  </a:lnTo>
                  <a:cubicBezTo>
                    <a:pt x="1279873" y="409012"/>
                    <a:pt x="1271313" y="429678"/>
                    <a:pt x="1256076" y="444916"/>
                  </a:cubicBezTo>
                  <a:cubicBezTo>
                    <a:pt x="1240838" y="460153"/>
                    <a:pt x="1220172" y="468713"/>
                    <a:pt x="1198623" y="468713"/>
                  </a:cubicBezTo>
                  <a:lnTo>
                    <a:pt x="81250" y="468713"/>
                  </a:lnTo>
                  <a:cubicBezTo>
                    <a:pt x="59701" y="468713"/>
                    <a:pt x="39035" y="460153"/>
                    <a:pt x="23798" y="444916"/>
                  </a:cubicBezTo>
                  <a:cubicBezTo>
                    <a:pt x="8560" y="429678"/>
                    <a:pt x="0" y="409012"/>
                    <a:pt x="0" y="387463"/>
                  </a:cubicBezTo>
                  <a:lnTo>
                    <a:pt x="0" y="81250"/>
                  </a:lnTo>
                  <a:cubicBezTo>
                    <a:pt x="0" y="59701"/>
                    <a:pt x="8560" y="39035"/>
                    <a:pt x="23798" y="23798"/>
                  </a:cubicBezTo>
                  <a:cubicBezTo>
                    <a:pt x="39035" y="8560"/>
                    <a:pt x="59701" y="0"/>
                    <a:pt x="81250" y="0"/>
                  </a:cubicBezTo>
                  <a:close/>
                </a:path>
              </a:pathLst>
            </a:custGeom>
            <a:solidFill>
              <a:srgbClr val="E4E6FF"/>
            </a:solidFill>
          </p:spPr>
          <p:txBody>
            <a:bodyPr/>
            <a:lstStyle/>
            <a:p>
              <a:endParaRPr lang="en-US"/>
            </a:p>
          </p:txBody>
        </p:sp>
        <p:sp>
          <p:nvSpPr>
            <p:cNvPr id="15" name="TextBox 15"/>
            <p:cNvSpPr txBox="1"/>
            <p:nvPr/>
          </p:nvSpPr>
          <p:spPr>
            <a:xfrm>
              <a:off x="0" y="-57150"/>
              <a:ext cx="1279873" cy="525863"/>
            </a:xfrm>
            <a:prstGeom prst="rect">
              <a:avLst/>
            </a:prstGeom>
          </p:spPr>
          <p:txBody>
            <a:bodyPr lIns="50800" tIns="50800" rIns="50800" bIns="50800" rtlCol="0" anchor="ctr"/>
            <a:lstStyle/>
            <a:p>
              <a:pPr algn="ctr">
                <a:lnSpc>
                  <a:spcPts val="3359"/>
                </a:lnSpc>
              </a:pPr>
              <a:r>
                <a:rPr lang="en-US" sz="2400">
                  <a:solidFill>
                    <a:srgbClr val="000000"/>
                  </a:solidFill>
                  <a:latin typeface="Glacial Indifference"/>
                  <a:ea typeface="Glacial Indifference"/>
                  <a:cs typeface="Glacial Indifference"/>
                  <a:sym typeface="Glacial Indifference"/>
                </a:rPr>
                <a:t>Focus on pharmacological and non-pharmacological areas</a:t>
              </a:r>
            </a:p>
          </p:txBody>
        </p:sp>
      </p:grpSp>
      <p:grpSp>
        <p:nvGrpSpPr>
          <p:cNvPr id="16" name="Group 16"/>
          <p:cNvGrpSpPr/>
          <p:nvPr/>
        </p:nvGrpSpPr>
        <p:grpSpPr>
          <a:xfrm>
            <a:off x="6714240" y="4746235"/>
            <a:ext cx="4859519" cy="1779645"/>
            <a:chOff x="0" y="0"/>
            <a:chExt cx="1279873" cy="468713"/>
          </a:xfrm>
        </p:grpSpPr>
        <p:sp>
          <p:nvSpPr>
            <p:cNvPr id="17" name="Freeform 17"/>
            <p:cNvSpPr/>
            <p:nvPr/>
          </p:nvSpPr>
          <p:spPr>
            <a:xfrm>
              <a:off x="0" y="0"/>
              <a:ext cx="1279873" cy="468713"/>
            </a:xfrm>
            <a:custGeom>
              <a:avLst/>
              <a:gdLst/>
              <a:ahLst/>
              <a:cxnLst/>
              <a:rect l="l" t="t" r="r" b="b"/>
              <a:pathLst>
                <a:path w="1279873" h="468713">
                  <a:moveTo>
                    <a:pt x="81250" y="0"/>
                  </a:moveTo>
                  <a:lnTo>
                    <a:pt x="1198623" y="0"/>
                  </a:lnTo>
                  <a:cubicBezTo>
                    <a:pt x="1243496" y="0"/>
                    <a:pt x="1279873" y="36377"/>
                    <a:pt x="1279873" y="81250"/>
                  </a:cubicBezTo>
                  <a:lnTo>
                    <a:pt x="1279873" y="387463"/>
                  </a:lnTo>
                  <a:cubicBezTo>
                    <a:pt x="1279873" y="409012"/>
                    <a:pt x="1271313" y="429678"/>
                    <a:pt x="1256076" y="444916"/>
                  </a:cubicBezTo>
                  <a:cubicBezTo>
                    <a:pt x="1240838" y="460153"/>
                    <a:pt x="1220172" y="468713"/>
                    <a:pt x="1198623" y="468713"/>
                  </a:cubicBezTo>
                  <a:lnTo>
                    <a:pt x="81250" y="468713"/>
                  </a:lnTo>
                  <a:cubicBezTo>
                    <a:pt x="59701" y="468713"/>
                    <a:pt x="39035" y="460153"/>
                    <a:pt x="23798" y="444916"/>
                  </a:cubicBezTo>
                  <a:cubicBezTo>
                    <a:pt x="8560" y="429678"/>
                    <a:pt x="0" y="409012"/>
                    <a:pt x="0" y="387463"/>
                  </a:cubicBezTo>
                  <a:lnTo>
                    <a:pt x="0" y="81250"/>
                  </a:lnTo>
                  <a:cubicBezTo>
                    <a:pt x="0" y="59701"/>
                    <a:pt x="8560" y="39035"/>
                    <a:pt x="23798" y="23798"/>
                  </a:cubicBezTo>
                  <a:cubicBezTo>
                    <a:pt x="39035" y="8560"/>
                    <a:pt x="59701" y="0"/>
                    <a:pt x="81250" y="0"/>
                  </a:cubicBezTo>
                  <a:close/>
                </a:path>
              </a:pathLst>
            </a:custGeom>
            <a:solidFill>
              <a:srgbClr val="E4E6FF"/>
            </a:solidFill>
          </p:spPr>
          <p:txBody>
            <a:bodyPr/>
            <a:lstStyle/>
            <a:p>
              <a:endParaRPr lang="en-US"/>
            </a:p>
          </p:txBody>
        </p:sp>
        <p:sp>
          <p:nvSpPr>
            <p:cNvPr id="18" name="TextBox 18"/>
            <p:cNvSpPr txBox="1"/>
            <p:nvPr/>
          </p:nvSpPr>
          <p:spPr>
            <a:xfrm>
              <a:off x="0" y="-57150"/>
              <a:ext cx="1279873" cy="525863"/>
            </a:xfrm>
            <a:prstGeom prst="rect">
              <a:avLst/>
            </a:prstGeom>
          </p:spPr>
          <p:txBody>
            <a:bodyPr lIns="50800" tIns="50800" rIns="50800" bIns="50800" rtlCol="0" anchor="ctr"/>
            <a:lstStyle/>
            <a:p>
              <a:pPr algn="ctr">
                <a:lnSpc>
                  <a:spcPts val="3359"/>
                </a:lnSpc>
              </a:pPr>
              <a:r>
                <a:rPr lang="en-US" sz="2400">
                  <a:solidFill>
                    <a:srgbClr val="000000"/>
                  </a:solidFill>
                  <a:latin typeface="Glacial Indifference"/>
                  <a:ea typeface="Glacial Indifference"/>
                  <a:cs typeface="Glacial Indifference"/>
                  <a:sym typeface="Glacial Indifference"/>
                </a:rPr>
                <a:t>Buddying systems, supervision sessions, group discussions to provide emotional support</a:t>
              </a:r>
            </a:p>
          </p:txBody>
        </p:sp>
      </p:grpSp>
      <p:grpSp>
        <p:nvGrpSpPr>
          <p:cNvPr id="19" name="Group 19"/>
          <p:cNvGrpSpPr/>
          <p:nvPr/>
        </p:nvGrpSpPr>
        <p:grpSpPr>
          <a:xfrm>
            <a:off x="12399781" y="4713993"/>
            <a:ext cx="4859519" cy="1844131"/>
            <a:chOff x="0" y="0"/>
            <a:chExt cx="1279873" cy="485697"/>
          </a:xfrm>
        </p:grpSpPr>
        <p:sp>
          <p:nvSpPr>
            <p:cNvPr id="20" name="Freeform 20"/>
            <p:cNvSpPr/>
            <p:nvPr/>
          </p:nvSpPr>
          <p:spPr>
            <a:xfrm>
              <a:off x="0" y="0"/>
              <a:ext cx="1279873" cy="485697"/>
            </a:xfrm>
            <a:custGeom>
              <a:avLst/>
              <a:gdLst/>
              <a:ahLst/>
              <a:cxnLst/>
              <a:rect l="l" t="t" r="r" b="b"/>
              <a:pathLst>
                <a:path w="1279873" h="485697">
                  <a:moveTo>
                    <a:pt x="81250" y="0"/>
                  </a:moveTo>
                  <a:lnTo>
                    <a:pt x="1198623" y="0"/>
                  </a:lnTo>
                  <a:cubicBezTo>
                    <a:pt x="1243496" y="0"/>
                    <a:pt x="1279873" y="36377"/>
                    <a:pt x="1279873" y="81250"/>
                  </a:cubicBezTo>
                  <a:lnTo>
                    <a:pt x="1279873" y="404447"/>
                  </a:lnTo>
                  <a:cubicBezTo>
                    <a:pt x="1279873" y="425996"/>
                    <a:pt x="1271313" y="446662"/>
                    <a:pt x="1256076" y="461899"/>
                  </a:cubicBezTo>
                  <a:cubicBezTo>
                    <a:pt x="1240838" y="477137"/>
                    <a:pt x="1220172" y="485697"/>
                    <a:pt x="1198623" y="485697"/>
                  </a:cubicBezTo>
                  <a:lnTo>
                    <a:pt x="81250" y="485697"/>
                  </a:lnTo>
                  <a:cubicBezTo>
                    <a:pt x="59701" y="485697"/>
                    <a:pt x="39035" y="477137"/>
                    <a:pt x="23798" y="461899"/>
                  </a:cubicBezTo>
                  <a:cubicBezTo>
                    <a:pt x="8560" y="446662"/>
                    <a:pt x="0" y="425996"/>
                    <a:pt x="0" y="404447"/>
                  </a:cubicBezTo>
                  <a:lnTo>
                    <a:pt x="0" y="81250"/>
                  </a:lnTo>
                  <a:cubicBezTo>
                    <a:pt x="0" y="59701"/>
                    <a:pt x="8560" y="39035"/>
                    <a:pt x="23798" y="23798"/>
                  </a:cubicBezTo>
                  <a:cubicBezTo>
                    <a:pt x="39035" y="8560"/>
                    <a:pt x="59701" y="0"/>
                    <a:pt x="81250" y="0"/>
                  </a:cubicBezTo>
                  <a:close/>
                </a:path>
              </a:pathLst>
            </a:custGeom>
            <a:solidFill>
              <a:srgbClr val="E4E6FF"/>
            </a:solidFill>
          </p:spPr>
          <p:txBody>
            <a:bodyPr/>
            <a:lstStyle/>
            <a:p>
              <a:endParaRPr lang="en-US"/>
            </a:p>
          </p:txBody>
        </p:sp>
        <p:sp>
          <p:nvSpPr>
            <p:cNvPr id="21" name="TextBox 21"/>
            <p:cNvSpPr txBox="1"/>
            <p:nvPr/>
          </p:nvSpPr>
          <p:spPr>
            <a:xfrm>
              <a:off x="0" y="-57150"/>
              <a:ext cx="1279873" cy="542847"/>
            </a:xfrm>
            <a:prstGeom prst="rect">
              <a:avLst/>
            </a:prstGeom>
          </p:spPr>
          <p:txBody>
            <a:bodyPr lIns="50800" tIns="50800" rIns="50800" bIns="50800" rtlCol="0" anchor="ctr"/>
            <a:lstStyle/>
            <a:p>
              <a:pPr algn="ctr">
                <a:lnSpc>
                  <a:spcPts val="3359"/>
                </a:lnSpc>
              </a:pPr>
              <a:r>
                <a:rPr lang="en-US" sz="2400">
                  <a:solidFill>
                    <a:srgbClr val="000000"/>
                  </a:solidFill>
                  <a:latin typeface="Glacial Indifference"/>
                  <a:ea typeface="Glacial Indifference"/>
                  <a:cs typeface="Glacial Indifference"/>
                  <a:sym typeface="Glacial Indifference"/>
                </a:rPr>
                <a:t> Mental health review resources for both pharmacists and patients</a:t>
              </a:r>
            </a:p>
          </p:txBody>
        </p:sp>
      </p:grpSp>
      <p:grpSp>
        <p:nvGrpSpPr>
          <p:cNvPr id="22" name="Group 22"/>
          <p:cNvGrpSpPr/>
          <p:nvPr/>
        </p:nvGrpSpPr>
        <p:grpSpPr>
          <a:xfrm>
            <a:off x="6714240" y="7411706"/>
            <a:ext cx="4859519" cy="1844131"/>
            <a:chOff x="0" y="0"/>
            <a:chExt cx="1279873" cy="485697"/>
          </a:xfrm>
        </p:grpSpPr>
        <p:sp>
          <p:nvSpPr>
            <p:cNvPr id="23" name="Freeform 23"/>
            <p:cNvSpPr/>
            <p:nvPr/>
          </p:nvSpPr>
          <p:spPr>
            <a:xfrm>
              <a:off x="0" y="0"/>
              <a:ext cx="1279873" cy="485697"/>
            </a:xfrm>
            <a:custGeom>
              <a:avLst/>
              <a:gdLst/>
              <a:ahLst/>
              <a:cxnLst/>
              <a:rect l="l" t="t" r="r" b="b"/>
              <a:pathLst>
                <a:path w="1279873" h="485697">
                  <a:moveTo>
                    <a:pt x="81250" y="0"/>
                  </a:moveTo>
                  <a:lnTo>
                    <a:pt x="1198623" y="0"/>
                  </a:lnTo>
                  <a:cubicBezTo>
                    <a:pt x="1243496" y="0"/>
                    <a:pt x="1279873" y="36377"/>
                    <a:pt x="1279873" y="81250"/>
                  </a:cubicBezTo>
                  <a:lnTo>
                    <a:pt x="1279873" y="404447"/>
                  </a:lnTo>
                  <a:cubicBezTo>
                    <a:pt x="1279873" y="425996"/>
                    <a:pt x="1271313" y="446662"/>
                    <a:pt x="1256076" y="461899"/>
                  </a:cubicBezTo>
                  <a:cubicBezTo>
                    <a:pt x="1240838" y="477137"/>
                    <a:pt x="1220172" y="485697"/>
                    <a:pt x="1198623" y="485697"/>
                  </a:cubicBezTo>
                  <a:lnTo>
                    <a:pt x="81250" y="485697"/>
                  </a:lnTo>
                  <a:cubicBezTo>
                    <a:pt x="59701" y="485697"/>
                    <a:pt x="39035" y="477137"/>
                    <a:pt x="23798" y="461899"/>
                  </a:cubicBezTo>
                  <a:cubicBezTo>
                    <a:pt x="8560" y="446662"/>
                    <a:pt x="0" y="425996"/>
                    <a:pt x="0" y="404447"/>
                  </a:cubicBezTo>
                  <a:lnTo>
                    <a:pt x="0" y="81250"/>
                  </a:lnTo>
                  <a:cubicBezTo>
                    <a:pt x="0" y="59701"/>
                    <a:pt x="8560" y="39035"/>
                    <a:pt x="23798" y="23798"/>
                  </a:cubicBezTo>
                  <a:cubicBezTo>
                    <a:pt x="39035" y="8560"/>
                    <a:pt x="59701" y="0"/>
                    <a:pt x="81250" y="0"/>
                  </a:cubicBezTo>
                  <a:close/>
                </a:path>
              </a:pathLst>
            </a:custGeom>
            <a:solidFill>
              <a:srgbClr val="E4E6FF"/>
            </a:solidFill>
          </p:spPr>
          <p:txBody>
            <a:bodyPr/>
            <a:lstStyle/>
            <a:p>
              <a:endParaRPr lang="en-US"/>
            </a:p>
          </p:txBody>
        </p:sp>
        <p:sp>
          <p:nvSpPr>
            <p:cNvPr id="24" name="TextBox 24"/>
            <p:cNvSpPr txBox="1"/>
            <p:nvPr/>
          </p:nvSpPr>
          <p:spPr>
            <a:xfrm>
              <a:off x="0" y="-57150"/>
              <a:ext cx="1279873" cy="542847"/>
            </a:xfrm>
            <a:prstGeom prst="rect">
              <a:avLst/>
            </a:prstGeom>
          </p:spPr>
          <p:txBody>
            <a:bodyPr lIns="50800" tIns="50800" rIns="50800" bIns="50800" rtlCol="0" anchor="ctr"/>
            <a:lstStyle/>
            <a:p>
              <a:pPr algn="ctr">
                <a:lnSpc>
                  <a:spcPts val="3359"/>
                </a:lnSpc>
              </a:pPr>
              <a:r>
                <a:rPr lang="en-US" sz="2400">
                  <a:solidFill>
                    <a:srgbClr val="000000"/>
                  </a:solidFill>
                  <a:latin typeface="Glacial Indifference"/>
                  <a:ea typeface="Glacial Indifference"/>
                  <a:cs typeface="Glacial Indifference"/>
                  <a:sym typeface="Glacial Indifference"/>
                </a:rPr>
                <a:t>Clarification around pharmacist expectations within the cluster role</a:t>
              </a:r>
            </a:p>
          </p:txBody>
        </p:sp>
      </p:grpSp>
      <p:grpSp>
        <p:nvGrpSpPr>
          <p:cNvPr id="25" name="Group 25"/>
          <p:cNvGrpSpPr/>
          <p:nvPr/>
        </p:nvGrpSpPr>
        <p:grpSpPr>
          <a:xfrm>
            <a:off x="12399781" y="7414169"/>
            <a:ext cx="4859519" cy="1844131"/>
            <a:chOff x="0" y="0"/>
            <a:chExt cx="1279873" cy="485697"/>
          </a:xfrm>
        </p:grpSpPr>
        <p:sp>
          <p:nvSpPr>
            <p:cNvPr id="26" name="Freeform 26"/>
            <p:cNvSpPr/>
            <p:nvPr/>
          </p:nvSpPr>
          <p:spPr>
            <a:xfrm>
              <a:off x="0" y="0"/>
              <a:ext cx="1279873" cy="485697"/>
            </a:xfrm>
            <a:custGeom>
              <a:avLst/>
              <a:gdLst/>
              <a:ahLst/>
              <a:cxnLst/>
              <a:rect l="l" t="t" r="r" b="b"/>
              <a:pathLst>
                <a:path w="1279873" h="485697">
                  <a:moveTo>
                    <a:pt x="81250" y="0"/>
                  </a:moveTo>
                  <a:lnTo>
                    <a:pt x="1198623" y="0"/>
                  </a:lnTo>
                  <a:cubicBezTo>
                    <a:pt x="1243496" y="0"/>
                    <a:pt x="1279873" y="36377"/>
                    <a:pt x="1279873" y="81250"/>
                  </a:cubicBezTo>
                  <a:lnTo>
                    <a:pt x="1279873" y="404447"/>
                  </a:lnTo>
                  <a:cubicBezTo>
                    <a:pt x="1279873" y="425996"/>
                    <a:pt x="1271313" y="446662"/>
                    <a:pt x="1256076" y="461899"/>
                  </a:cubicBezTo>
                  <a:cubicBezTo>
                    <a:pt x="1240838" y="477137"/>
                    <a:pt x="1220172" y="485697"/>
                    <a:pt x="1198623" y="485697"/>
                  </a:cubicBezTo>
                  <a:lnTo>
                    <a:pt x="81250" y="485697"/>
                  </a:lnTo>
                  <a:cubicBezTo>
                    <a:pt x="59701" y="485697"/>
                    <a:pt x="39035" y="477137"/>
                    <a:pt x="23798" y="461899"/>
                  </a:cubicBezTo>
                  <a:cubicBezTo>
                    <a:pt x="8560" y="446662"/>
                    <a:pt x="0" y="425996"/>
                    <a:pt x="0" y="404447"/>
                  </a:cubicBezTo>
                  <a:lnTo>
                    <a:pt x="0" y="81250"/>
                  </a:lnTo>
                  <a:cubicBezTo>
                    <a:pt x="0" y="59701"/>
                    <a:pt x="8560" y="39035"/>
                    <a:pt x="23798" y="23798"/>
                  </a:cubicBezTo>
                  <a:cubicBezTo>
                    <a:pt x="39035" y="8560"/>
                    <a:pt x="59701" y="0"/>
                    <a:pt x="81250" y="0"/>
                  </a:cubicBezTo>
                  <a:close/>
                </a:path>
              </a:pathLst>
            </a:custGeom>
            <a:solidFill>
              <a:srgbClr val="E4E6FF"/>
            </a:solidFill>
          </p:spPr>
          <p:txBody>
            <a:bodyPr/>
            <a:lstStyle/>
            <a:p>
              <a:endParaRPr lang="en-US"/>
            </a:p>
          </p:txBody>
        </p:sp>
        <p:sp>
          <p:nvSpPr>
            <p:cNvPr id="27" name="TextBox 27"/>
            <p:cNvSpPr txBox="1"/>
            <p:nvPr/>
          </p:nvSpPr>
          <p:spPr>
            <a:xfrm>
              <a:off x="0" y="-57150"/>
              <a:ext cx="1279873" cy="542847"/>
            </a:xfrm>
            <a:prstGeom prst="rect">
              <a:avLst/>
            </a:prstGeom>
          </p:spPr>
          <p:txBody>
            <a:bodyPr lIns="50800" tIns="50800" rIns="50800" bIns="50800" rtlCol="0" anchor="ctr"/>
            <a:lstStyle/>
            <a:p>
              <a:pPr algn="ctr">
                <a:lnSpc>
                  <a:spcPts val="3359"/>
                </a:lnSpc>
              </a:pPr>
              <a:r>
                <a:rPr lang="en-US" sz="2400">
                  <a:solidFill>
                    <a:srgbClr val="000000"/>
                  </a:solidFill>
                  <a:latin typeface="Glacial Indifference"/>
                  <a:ea typeface="Glacial Indifference"/>
                  <a:cs typeface="Glacial Indifference"/>
                  <a:sym typeface="Glacial Indifference"/>
                </a:rPr>
                <a:t>Between primary care and specialist mental health services</a:t>
              </a:r>
            </a:p>
          </p:txBody>
        </p:sp>
      </p:grpSp>
      <p:sp>
        <p:nvSpPr>
          <p:cNvPr id="28" name="TextBox 28"/>
          <p:cNvSpPr txBox="1"/>
          <p:nvPr/>
        </p:nvSpPr>
        <p:spPr>
          <a:xfrm>
            <a:off x="6714240" y="1661807"/>
            <a:ext cx="2429760" cy="415290"/>
          </a:xfrm>
          <a:prstGeom prst="rect">
            <a:avLst/>
          </a:prstGeom>
        </p:spPr>
        <p:txBody>
          <a:bodyPr wrap="square" lIns="0" tIns="0" rIns="0" bIns="0" rtlCol="0" anchor="t">
            <a:spAutoFit/>
          </a:bodyPr>
          <a:lstStyle/>
          <a:p>
            <a:pPr algn="ctr">
              <a:lnSpc>
                <a:spcPts val="3359"/>
              </a:lnSpc>
              <a:spcBef>
                <a:spcPct val="0"/>
              </a:spcBef>
            </a:pPr>
            <a:r>
              <a:rPr lang="en-US" sz="2400" b="1" dirty="0">
                <a:solidFill>
                  <a:srgbClr val="000000"/>
                </a:solidFill>
                <a:latin typeface="Glacial Indifference Bold"/>
                <a:ea typeface="Glacial Indifference Bold"/>
                <a:cs typeface="Glacial Indifference Bold"/>
                <a:sym typeface="Glacial Indifference Bold"/>
              </a:rPr>
              <a:t>ADVISORY ROLE</a:t>
            </a:r>
          </a:p>
        </p:txBody>
      </p:sp>
      <p:sp>
        <p:nvSpPr>
          <p:cNvPr id="29" name="TextBox 29"/>
          <p:cNvSpPr txBox="1"/>
          <p:nvPr/>
        </p:nvSpPr>
        <p:spPr>
          <a:xfrm>
            <a:off x="12399781" y="1661807"/>
            <a:ext cx="1554865" cy="415290"/>
          </a:xfrm>
          <a:prstGeom prst="rect">
            <a:avLst/>
          </a:prstGeom>
        </p:spPr>
        <p:txBody>
          <a:bodyPr wrap="square" lIns="0" tIns="0" rIns="0" bIns="0" rtlCol="0" anchor="t">
            <a:spAutoFit/>
          </a:bodyPr>
          <a:lstStyle/>
          <a:p>
            <a:pPr algn="ctr">
              <a:lnSpc>
                <a:spcPts val="3359"/>
              </a:lnSpc>
              <a:spcBef>
                <a:spcPct val="0"/>
              </a:spcBef>
            </a:pPr>
            <a:r>
              <a:rPr lang="en-US" sz="2400" b="1" dirty="0">
                <a:solidFill>
                  <a:srgbClr val="000000"/>
                </a:solidFill>
                <a:latin typeface="Glacial Indifference Bold"/>
                <a:ea typeface="Glacial Indifference Bold"/>
                <a:cs typeface="Glacial Indifference Bold"/>
                <a:sym typeface="Glacial Indifference Bold"/>
              </a:rPr>
              <a:t>TRAINING</a:t>
            </a:r>
          </a:p>
        </p:txBody>
      </p:sp>
      <p:sp>
        <p:nvSpPr>
          <p:cNvPr id="30" name="TextBox 30"/>
          <p:cNvSpPr txBox="1"/>
          <p:nvPr/>
        </p:nvSpPr>
        <p:spPr>
          <a:xfrm>
            <a:off x="6714240" y="4277066"/>
            <a:ext cx="2009924" cy="415290"/>
          </a:xfrm>
          <a:prstGeom prst="rect">
            <a:avLst/>
          </a:prstGeom>
        </p:spPr>
        <p:txBody>
          <a:bodyPr lIns="0" tIns="0" rIns="0" bIns="0" rtlCol="0" anchor="t">
            <a:spAutoFit/>
          </a:bodyPr>
          <a:lstStyle/>
          <a:p>
            <a:pPr algn="ctr">
              <a:lnSpc>
                <a:spcPts val="3359"/>
              </a:lnSpc>
              <a:spcBef>
                <a:spcPct val="0"/>
              </a:spcBef>
            </a:pPr>
            <a:r>
              <a:rPr lang="en-US" sz="2400" b="1" dirty="0">
                <a:solidFill>
                  <a:srgbClr val="000000"/>
                </a:solidFill>
                <a:latin typeface="Glacial Indifference Bold"/>
                <a:ea typeface="Glacial Indifference Bold"/>
                <a:cs typeface="Glacial Indifference Bold"/>
                <a:sym typeface="Glacial Indifference Bold"/>
              </a:rPr>
              <a:t>PEER SUPPORT</a:t>
            </a:r>
          </a:p>
        </p:txBody>
      </p:sp>
      <p:sp>
        <p:nvSpPr>
          <p:cNvPr id="31" name="TextBox 31"/>
          <p:cNvSpPr txBox="1"/>
          <p:nvPr/>
        </p:nvSpPr>
        <p:spPr>
          <a:xfrm>
            <a:off x="12399780" y="4277066"/>
            <a:ext cx="1783989" cy="415290"/>
          </a:xfrm>
          <a:prstGeom prst="rect">
            <a:avLst/>
          </a:prstGeom>
        </p:spPr>
        <p:txBody>
          <a:bodyPr wrap="square" lIns="0" tIns="0" rIns="0" bIns="0" rtlCol="0" anchor="t">
            <a:spAutoFit/>
          </a:bodyPr>
          <a:lstStyle/>
          <a:p>
            <a:pPr algn="ctr">
              <a:lnSpc>
                <a:spcPts val="3359"/>
              </a:lnSpc>
              <a:spcBef>
                <a:spcPct val="0"/>
              </a:spcBef>
            </a:pPr>
            <a:r>
              <a:rPr lang="en-US" sz="2400" b="1" dirty="0">
                <a:solidFill>
                  <a:srgbClr val="000000"/>
                </a:solidFill>
                <a:latin typeface="Glacial Indifference Bold"/>
                <a:ea typeface="Glacial Indifference Bold"/>
                <a:cs typeface="Glacial Indifference Bold"/>
                <a:sym typeface="Glacial Indifference Bold"/>
              </a:rPr>
              <a:t>RESOURCES</a:t>
            </a:r>
          </a:p>
        </p:txBody>
      </p:sp>
      <p:sp>
        <p:nvSpPr>
          <p:cNvPr id="32" name="TextBox 32"/>
          <p:cNvSpPr txBox="1"/>
          <p:nvPr/>
        </p:nvSpPr>
        <p:spPr>
          <a:xfrm>
            <a:off x="6714240" y="6944981"/>
            <a:ext cx="2582160" cy="403957"/>
          </a:xfrm>
          <a:prstGeom prst="rect">
            <a:avLst/>
          </a:prstGeom>
        </p:spPr>
        <p:txBody>
          <a:bodyPr wrap="square" lIns="0" tIns="0" rIns="0" bIns="0" rtlCol="0" anchor="t">
            <a:spAutoFit/>
          </a:bodyPr>
          <a:lstStyle/>
          <a:p>
            <a:pPr algn="ctr">
              <a:lnSpc>
                <a:spcPts val="3359"/>
              </a:lnSpc>
              <a:spcBef>
                <a:spcPct val="0"/>
              </a:spcBef>
            </a:pPr>
            <a:r>
              <a:rPr lang="en-US" sz="2400" b="1" dirty="0">
                <a:solidFill>
                  <a:srgbClr val="000000"/>
                </a:solidFill>
                <a:latin typeface="Glacial Indifference Bold"/>
                <a:ea typeface="Glacial Indifference Bold"/>
                <a:cs typeface="Glacial Indifference Bold"/>
                <a:sym typeface="Glacial Indifference Bold"/>
              </a:rPr>
              <a:t>ROLE AMBIGUITY</a:t>
            </a:r>
          </a:p>
        </p:txBody>
      </p:sp>
      <p:sp>
        <p:nvSpPr>
          <p:cNvPr id="33" name="TextBox 33"/>
          <p:cNvSpPr txBox="1"/>
          <p:nvPr/>
        </p:nvSpPr>
        <p:spPr>
          <a:xfrm>
            <a:off x="12399780" y="6998879"/>
            <a:ext cx="3830819" cy="403957"/>
          </a:xfrm>
          <a:prstGeom prst="rect">
            <a:avLst/>
          </a:prstGeom>
        </p:spPr>
        <p:txBody>
          <a:bodyPr wrap="square" lIns="0" tIns="0" rIns="0" bIns="0" rtlCol="0" anchor="t">
            <a:spAutoFit/>
          </a:bodyPr>
          <a:lstStyle/>
          <a:p>
            <a:pPr algn="ctr">
              <a:lnSpc>
                <a:spcPts val="3359"/>
              </a:lnSpc>
              <a:spcBef>
                <a:spcPct val="0"/>
              </a:spcBef>
            </a:pPr>
            <a:r>
              <a:rPr lang="en-US" sz="2400" b="1" dirty="0">
                <a:solidFill>
                  <a:srgbClr val="000000"/>
                </a:solidFill>
                <a:latin typeface="Glacial Indifference Bold"/>
                <a:ea typeface="Glacial Indifference Bold"/>
                <a:cs typeface="Glacial Indifference Bold"/>
                <a:sym typeface="Glacial Indifference Bold"/>
              </a:rPr>
              <a:t>IMPROVED CONNECTIVITY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94255" y="2987451"/>
            <a:ext cx="18857840" cy="3497661"/>
            <a:chOff x="0" y="0"/>
            <a:chExt cx="4048595" cy="750914"/>
          </a:xfrm>
        </p:grpSpPr>
        <p:sp>
          <p:nvSpPr>
            <p:cNvPr id="3" name="Freeform 3"/>
            <p:cNvSpPr/>
            <p:nvPr/>
          </p:nvSpPr>
          <p:spPr>
            <a:xfrm>
              <a:off x="7270" y="0"/>
              <a:ext cx="4034055" cy="750914"/>
            </a:xfrm>
            <a:custGeom>
              <a:avLst/>
              <a:gdLst/>
              <a:ahLst/>
              <a:cxnLst/>
              <a:rect l="l" t="t" r="r" b="b"/>
              <a:pathLst>
                <a:path w="4034055" h="750914">
                  <a:moveTo>
                    <a:pt x="232468" y="750914"/>
                  </a:moveTo>
                  <a:lnTo>
                    <a:pt x="3801587" y="750914"/>
                  </a:lnTo>
                  <a:cubicBezTo>
                    <a:pt x="3823150" y="750914"/>
                    <a:pt x="3842037" y="736459"/>
                    <a:pt x="3847669" y="715644"/>
                  </a:cubicBezTo>
                  <a:lnTo>
                    <a:pt x="4031781" y="35270"/>
                  </a:lnTo>
                  <a:cubicBezTo>
                    <a:pt x="4034055" y="26866"/>
                    <a:pt x="4032285" y="17882"/>
                    <a:pt x="4026994" y="10968"/>
                  </a:cubicBezTo>
                  <a:cubicBezTo>
                    <a:pt x="4021703" y="4055"/>
                    <a:pt x="4013493" y="0"/>
                    <a:pt x="4004787" y="0"/>
                  </a:cubicBezTo>
                  <a:lnTo>
                    <a:pt x="29268" y="0"/>
                  </a:lnTo>
                  <a:cubicBezTo>
                    <a:pt x="20562" y="0"/>
                    <a:pt x="12352" y="4055"/>
                    <a:pt x="7061" y="10968"/>
                  </a:cubicBezTo>
                  <a:cubicBezTo>
                    <a:pt x="1770" y="17882"/>
                    <a:pt x="0" y="26866"/>
                    <a:pt x="2274" y="35270"/>
                  </a:cubicBezTo>
                  <a:lnTo>
                    <a:pt x="186386" y="715644"/>
                  </a:lnTo>
                  <a:cubicBezTo>
                    <a:pt x="192018" y="736459"/>
                    <a:pt x="210905" y="750914"/>
                    <a:pt x="232468" y="750914"/>
                  </a:cubicBezTo>
                  <a:close/>
                </a:path>
              </a:pathLst>
            </a:custGeom>
            <a:solidFill>
              <a:srgbClr val="EBFFDC"/>
            </a:solidFill>
          </p:spPr>
          <p:txBody>
            <a:bodyPr/>
            <a:lstStyle/>
            <a:p>
              <a:endParaRPr lang="en-US"/>
            </a:p>
          </p:txBody>
        </p:sp>
        <p:sp>
          <p:nvSpPr>
            <p:cNvPr id="4" name="TextBox 4"/>
            <p:cNvSpPr txBox="1"/>
            <p:nvPr/>
          </p:nvSpPr>
          <p:spPr>
            <a:xfrm>
              <a:off x="127000" y="-38100"/>
              <a:ext cx="3794595" cy="78901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692476" y="401638"/>
            <a:ext cx="8903047" cy="1120775"/>
          </a:xfrm>
          <a:prstGeom prst="rect">
            <a:avLst/>
          </a:prstGeom>
        </p:spPr>
        <p:txBody>
          <a:bodyPr lIns="0" tIns="0" rIns="0" bIns="0" rtlCol="0" anchor="t">
            <a:spAutoFit/>
          </a:bodyPr>
          <a:lstStyle/>
          <a:p>
            <a:pPr algn="ctr">
              <a:lnSpc>
                <a:spcPts val="9100"/>
              </a:lnSpc>
              <a:spcBef>
                <a:spcPct val="0"/>
              </a:spcBef>
            </a:pPr>
            <a:r>
              <a:rPr lang="en-US" sz="6500">
                <a:solidFill>
                  <a:srgbClr val="234346"/>
                </a:solidFill>
                <a:latin typeface="Gagalin"/>
                <a:ea typeface="Gagalin"/>
                <a:cs typeface="Gagalin"/>
                <a:sym typeface="Gagalin"/>
              </a:rPr>
              <a:t>THANK YOU FOR LISTENING</a:t>
            </a:r>
          </a:p>
        </p:txBody>
      </p:sp>
      <p:sp>
        <p:nvSpPr>
          <p:cNvPr id="6" name="TextBox 6"/>
          <p:cNvSpPr txBox="1"/>
          <p:nvPr/>
        </p:nvSpPr>
        <p:spPr>
          <a:xfrm>
            <a:off x="1028700" y="7923387"/>
            <a:ext cx="16230600" cy="2052320"/>
          </a:xfrm>
          <a:prstGeom prst="rect">
            <a:avLst/>
          </a:prstGeom>
        </p:spPr>
        <p:txBody>
          <a:bodyPr lIns="0" tIns="0" rIns="0" bIns="0" rtlCol="0" anchor="t">
            <a:spAutoFit/>
          </a:bodyPr>
          <a:lstStyle/>
          <a:p>
            <a:pPr algn="just">
              <a:lnSpc>
                <a:spcPts val="2380"/>
              </a:lnSpc>
              <a:spcBef>
                <a:spcPct val="0"/>
              </a:spcBef>
            </a:pPr>
            <a:r>
              <a:rPr lang="en-US" sz="1700" b="1">
                <a:solidFill>
                  <a:srgbClr val="000000"/>
                </a:solidFill>
                <a:latin typeface="Glacial Indifference Bold"/>
                <a:ea typeface="Glacial Indifference Bold"/>
                <a:cs typeface="Glacial Indifference Bold"/>
                <a:sym typeface="Glacial Indifference Bold"/>
              </a:rPr>
              <a:t>References</a:t>
            </a:r>
          </a:p>
          <a:p>
            <a:pPr marL="367031" lvl="1" indent="-183515" algn="just">
              <a:lnSpc>
                <a:spcPts val="2380"/>
              </a:lnSpc>
              <a:buAutoNum type="arabicPeriod"/>
            </a:pPr>
            <a:r>
              <a:rPr lang="en-US" sz="1700">
                <a:solidFill>
                  <a:srgbClr val="000000"/>
                </a:solidFill>
                <a:latin typeface="Glacial Indifference"/>
                <a:ea typeface="Glacial Indifference"/>
                <a:cs typeface="Glacial Indifference"/>
                <a:sym typeface="Glacial Indifference"/>
              </a:rPr>
              <a:t>National Institute for Health and Care Excellence (NICE). Medicines optimisation: the safe and effective use of medicines to enable the best possible outcomes [Internet]. London: NICE; 2015 [cited 2024 Jun 11]. Available from: https://www.nice.org.uk/guidance/ng5/chapter/recommendations</a:t>
            </a:r>
          </a:p>
          <a:p>
            <a:pPr marL="367031" lvl="1" indent="-183515" algn="just">
              <a:lnSpc>
                <a:spcPts val="2380"/>
              </a:lnSpc>
              <a:spcBef>
                <a:spcPct val="0"/>
              </a:spcBef>
              <a:buAutoNum type="arabicPeriod"/>
            </a:pPr>
            <a:r>
              <a:rPr lang="en-US" sz="1700">
                <a:solidFill>
                  <a:srgbClr val="000000"/>
                </a:solidFill>
                <a:latin typeface="Glacial Indifference"/>
                <a:ea typeface="Glacial Indifference"/>
                <a:cs typeface="Glacial Indifference"/>
                <a:sym typeface="Glacial Indifference"/>
              </a:rPr>
              <a:t>Crespo-Gonzalez C, Dineen-Griffin S, Rae J, Hill R. A qualitative exploration of mental health services provided in community pharmacies. PLoS ONE, 2022;17(5):e0268259. doi:10.1371/journal.pone.0268259</a:t>
            </a:r>
          </a:p>
          <a:p>
            <a:pPr marL="367031" lvl="1" indent="-183515" algn="just">
              <a:lnSpc>
                <a:spcPts val="2380"/>
              </a:lnSpc>
              <a:spcBef>
                <a:spcPct val="0"/>
              </a:spcBef>
              <a:buAutoNum type="arabicPeriod"/>
            </a:pPr>
            <a:r>
              <a:rPr lang="en-US" sz="1700">
                <a:solidFill>
                  <a:srgbClr val="000000"/>
                </a:solidFill>
                <a:latin typeface="Glacial Indifference"/>
                <a:ea typeface="Glacial Indifference"/>
                <a:cs typeface="Glacial Indifference"/>
                <a:sym typeface="Glacial Indifference"/>
              </a:rPr>
              <a:t>Gorton H, Littlewood D, Lotfallah C, Spreadbury M, Wong K, Gooding P, et al. Current and potential contributions of community pharmacy teams to self-harm and suicide prevention: A qualitative interview study. PLoS ONE, 2019;14(9):e0222132. doi:10.1371/journal.pone.0222132</a:t>
            </a:r>
          </a:p>
        </p:txBody>
      </p:sp>
      <p:sp>
        <p:nvSpPr>
          <p:cNvPr id="7" name="TextBox 7"/>
          <p:cNvSpPr txBox="1"/>
          <p:nvPr/>
        </p:nvSpPr>
        <p:spPr>
          <a:xfrm>
            <a:off x="4547964" y="3532957"/>
            <a:ext cx="9192071" cy="2273300"/>
          </a:xfrm>
          <a:prstGeom prst="rect">
            <a:avLst/>
          </a:prstGeom>
        </p:spPr>
        <p:txBody>
          <a:bodyPr lIns="0" tIns="0" rIns="0" bIns="0" rtlCol="0" anchor="t">
            <a:spAutoFit/>
          </a:bodyPr>
          <a:lstStyle/>
          <a:p>
            <a:pPr algn="ctr">
              <a:lnSpc>
                <a:spcPts val="9100"/>
              </a:lnSpc>
            </a:pPr>
            <a:r>
              <a:rPr lang="en-US" sz="6500">
                <a:solidFill>
                  <a:srgbClr val="000000"/>
                </a:solidFill>
                <a:latin typeface="Glacial Indifference"/>
                <a:ea typeface="Glacial Indifference"/>
                <a:cs typeface="Glacial Indifference"/>
                <a:sym typeface="Glacial Indifference"/>
              </a:rPr>
              <a:t>Any questions?</a:t>
            </a:r>
          </a:p>
          <a:p>
            <a:pPr algn="ctr">
              <a:lnSpc>
                <a:spcPts val="9100"/>
              </a:lnSpc>
              <a:spcBef>
                <a:spcPct val="0"/>
              </a:spcBef>
            </a:pPr>
            <a:r>
              <a:rPr lang="en-US" sz="6500">
                <a:solidFill>
                  <a:srgbClr val="000000"/>
                </a:solidFill>
                <a:latin typeface="Glacial Indifference"/>
                <a:ea typeface="Glacial Indifference"/>
                <a:cs typeface="Glacial Indifference"/>
                <a:sym typeface="Glacial Indifference"/>
              </a:rPr>
              <a:t>anya.bowen@wales.nhs.uk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TotalTime>
  <Words>932</Words>
  <Application>Microsoft Macintosh PowerPoint</Application>
  <PresentationFormat>Custom</PresentationFormat>
  <Paragraphs>60</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Montserrat</vt:lpstr>
      <vt:lpstr>Gagalin</vt:lpstr>
      <vt:lpstr>Calibri</vt:lpstr>
      <vt:lpstr>Glacial Indifference Bold</vt:lpstr>
      <vt:lpstr>Glacial Indifference</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exploration of the facilitators and barriers to primary care pharmacists providing mental health care during medication reviews</dc:title>
  <cp:lastModifiedBy>Anya Bowen</cp:lastModifiedBy>
  <cp:revision>4</cp:revision>
  <dcterms:created xsi:type="dcterms:W3CDTF">2006-08-16T00:00:00Z</dcterms:created>
  <dcterms:modified xsi:type="dcterms:W3CDTF">2025-10-06T17:07:23Z</dcterms:modified>
  <dc:identifier>DAG0wdaRugk</dc:identifier>
</cp:coreProperties>
</file>